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27"/>
  </p:notesMasterIdLst>
  <p:sldIdLst>
    <p:sldId id="256" r:id="rId2"/>
    <p:sldId id="282" r:id="rId3"/>
    <p:sldId id="259" r:id="rId4"/>
    <p:sldId id="260" r:id="rId5"/>
    <p:sldId id="271" r:id="rId6"/>
    <p:sldId id="283" r:id="rId7"/>
    <p:sldId id="291" r:id="rId8"/>
    <p:sldId id="262" r:id="rId9"/>
    <p:sldId id="261" r:id="rId10"/>
    <p:sldId id="264" r:id="rId11"/>
    <p:sldId id="290" r:id="rId12"/>
    <p:sldId id="288" r:id="rId13"/>
    <p:sldId id="285" r:id="rId14"/>
    <p:sldId id="267" r:id="rId15"/>
    <p:sldId id="286" r:id="rId16"/>
    <p:sldId id="272" r:id="rId17"/>
    <p:sldId id="268" r:id="rId18"/>
    <p:sldId id="269" r:id="rId19"/>
    <p:sldId id="273" r:id="rId20"/>
    <p:sldId id="274" r:id="rId21"/>
    <p:sldId id="278" r:id="rId22"/>
    <p:sldId id="279" r:id="rId23"/>
    <p:sldId id="281" r:id="rId24"/>
    <p:sldId id="289" r:id="rId25"/>
    <p:sldId id="292" r:id="rId26"/>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a Curle" initials="CC" lastIdx="1" clrIdx="0">
    <p:extLst>
      <p:ext uri="{19B8F6BF-5375-455C-9EA6-DF929625EA0E}">
        <p15:presenceInfo xmlns:p15="http://schemas.microsoft.com/office/powerpoint/2012/main" userId="S-1-5-21-338568256-694994406-3371870988-2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3E35EB"/>
    <a:srgbClr val="1D14CA"/>
    <a:srgbClr val="AB9CF7"/>
    <a:srgbClr val="BB90FF"/>
    <a:srgbClr val="5CE0FF"/>
    <a:srgbClr val="F1FF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2" autoAdjust="0"/>
    <p:restoredTop sz="74941" autoAdjust="0"/>
  </p:normalViewPr>
  <p:slideViewPr>
    <p:cSldViewPr snapToGrid="0" snapToObjects="1">
      <p:cViewPr varScale="1">
        <p:scale>
          <a:sx n="81" d="100"/>
          <a:sy n="81" d="100"/>
        </p:scale>
        <p:origin x="22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25T12:57:14.999" idx="1">
    <p:pos x="10" y="10"/>
    <p:text>Should this slide have more information?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1A53ACF3-C14B-415C-959E-FD64DFFE0A19}" type="datetimeFigureOut">
              <a:rPr lang="en-US" smtClean="0"/>
              <a:t>9/22/2016</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B4AB5D07-10A3-4D09-9085-355A573C2488}" type="slidenum">
              <a:rPr lang="en-US" smtClean="0"/>
              <a:t>‹#›</a:t>
            </a:fld>
            <a:endParaRPr lang="en-US"/>
          </a:p>
        </p:txBody>
      </p:sp>
    </p:spTree>
    <p:extLst>
      <p:ext uri="{BB962C8B-B14F-4D97-AF65-F5344CB8AC3E}">
        <p14:creationId xmlns:p14="http://schemas.microsoft.com/office/powerpoint/2010/main" val="47378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AB5D07-10A3-4D09-9085-355A573C2488}" type="slidenum">
              <a:rPr lang="en-US" smtClean="0"/>
              <a:t>1</a:t>
            </a:fld>
            <a:endParaRPr lang="en-US"/>
          </a:p>
        </p:txBody>
      </p:sp>
    </p:spTree>
    <p:extLst>
      <p:ext uri="{BB962C8B-B14F-4D97-AF65-F5344CB8AC3E}">
        <p14:creationId xmlns:p14="http://schemas.microsoft.com/office/powerpoint/2010/main" val="92514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AB5D07-10A3-4D09-9085-355A573C2488}" type="slidenum">
              <a:rPr lang="en-US" smtClean="0"/>
              <a:t>10</a:t>
            </a:fld>
            <a:endParaRPr lang="en-US"/>
          </a:p>
        </p:txBody>
      </p:sp>
    </p:spTree>
    <p:extLst>
      <p:ext uri="{BB962C8B-B14F-4D97-AF65-F5344CB8AC3E}">
        <p14:creationId xmlns:p14="http://schemas.microsoft.com/office/powerpoint/2010/main" val="209402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Do you see my favorite type of pollinators? What are they? (Bees) </a:t>
            </a:r>
          </a:p>
          <a:p>
            <a:pPr lvl="0"/>
            <a:r>
              <a:rPr lang="en-US" sz="1200" kern="1200" dirty="0" smtClean="0">
                <a:solidFill>
                  <a:schemeClr val="tx1"/>
                </a:solidFill>
                <a:effectLst/>
                <a:latin typeface="+mn-lt"/>
                <a:ea typeface="+mn-ea"/>
                <a:cs typeface="+mn-cs"/>
              </a:rPr>
              <a:t>What’s inside the flower that the bee likes? (Nectar, which is very sweet. Flowers use the sweetness to their advantage. Flowers are bright and showy, and they know bees like them because of that. They keep the nectar deep inside of them and then pollinators have to go through all of the pollen to drink their nectar. </a:t>
            </a:r>
          </a:p>
          <a:p>
            <a:pPr lvl="0"/>
            <a:r>
              <a:rPr lang="en-US" sz="1200" kern="1200" dirty="0" smtClean="0">
                <a:solidFill>
                  <a:schemeClr val="tx1"/>
                </a:solidFill>
                <a:effectLst/>
                <a:latin typeface="+mn-lt"/>
                <a:ea typeface="+mn-ea"/>
                <a:cs typeface="+mn-cs"/>
              </a:rPr>
              <a:t>While the bees are drinking nectar, what else do they come in to contact with in the flower? (Pollen)</a:t>
            </a:r>
          </a:p>
          <a:p>
            <a:pPr lvl="0"/>
            <a:r>
              <a:rPr lang="en-US" sz="1200" kern="1200" dirty="0" smtClean="0">
                <a:solidFill>
                  <a:schemeClr val="tx1"/>
                </a:solidFill>
                <a:effectLst/>
                <a:latin typeface="+mn-lt"/>
                <a:ea typeface="+mn-ea"/>
                <a:cs typeface="+mn-cs"/>
              </a:rPr>
              <a:t>How do they transport that pollen to another flower? (It sticks to their body)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AB5D07-10A3-4D09-9085-355A573C2488}" type="slidenum">
              <a:rPr lang="en-US" smtClean="0"/>
              <a:t>11</a:t>
            </a:fld>
            <a:endParaRPr lang="en-US"/>
          </a:p>
        </p:txBody>
      </p:sp>
    </p:spTree>
    <p:extLst>
      <p:ext uri="{BB962C8B-B14F-4D97-AF65-F5344CB8AC3E}">
        <p14:creationId xmlns:p14="http://schemas.microsoft.com/office/powerpoint/2010/main" val="131246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is a honeybee? (A bee that makes honey AND pollinates plants) </a:t>
            </a:r>
          </a:p>
          <a:p>
            <a:pPr lvl="0"/>
            <a:r>
              <a:rPr lang="en-US" sz="1200" kern="1200" dirty="0" smtClean="0">
                <a:solidFill>
                  <a:schemeClr val="tx1"/>
                </a:solidFill>
                <a:effectLst/>
                <a:latin typeface="+mn-lt"/>
                <a:ea typeface="+mn-ea"/>
                <a:cs typeface="+mn-cs"/>
              </a:rPr>
              <a:t>Will someone share with us a time they saw a honeybee?</a:t>
            </a:r>
          </a:p>
          <a:p>
            <a:pPr lvl="0"/>
            <a:r>
              <a:rPr lang="en-US" sz="1200" kern="1200" dirty="0" smtClean="0">
                <a:solidFill>
                  <a:schemeClr val="tx1"/>
                </a:solidFill>
                <a:effectLst/>
                <a:latin typeface="+mn-lt"/>
                <a:ea typeface="+mn-ea"/>
                <a:cs typeface="+mn-cs"/>
              </a:rPr>
              <a:t>Can anyone tell me what you sometimes find inside of fruit? (Seeds) Fruits make more fruit with the help of pollinators.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AB5D07-10A3-4D09-9085-355A573C2488}" type="slidenum">
              <a:rPr lang="en-US" smtClean="0"/>
              <a:t>12</a:t>
            </a:fld>
            <a:endParaRPr lang="en-US"/>
          </a:p>
        </p:txBody>
      </p:sp>
    </p:spTree>
    <p:extLst>
      <p:ext uri="{BB962C8B-B14F-4D97-AF65-F5344CB8AC3E}">
        <p14:creationId xmlns:p14="http://schemas.microsoft.com/office/powerpoint/2010/main" val="2287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a:t>
            </a:r>
            <a:r>
              <a:rPr lang="en-US" baseline="0" dirty="0" smtClean="0"/>
              <a:t> first pollinator was this little bug. Do you guys know what this is/what does it look like? </a:t>
            </a:r>
          </a:p>
          <a:p>
            <a:endParaRPr lang="en-US" baseline="0" dirty="0" smtClean="0"/>
          </a:p>
          <a:p>
            <a:r>
              <a:rPr lang="en-US" baseline="0" dirty="0" smtClean="0"/>
              <a:t>2. Why is this important? </a:t>
            </a:r>
          </a:p>
          <a:p>
            <a:endParaRPr lang="en-US" baseline="0" dirty="0" smtClean="0"/>
          </a:p>
          <a:p>
            <a:r>
              <a:rPr lang="en-US" baseline="0" dirty="0" smtClean="0"/>
              <a:t>3. Why do we need to make more plants? Plants provide food, shelter, and guess what else they provide for our lungs? Do you know what our lungs do? They breathe air, plants help create the oxygen we need to live! </a:t>
            </a:r>
          </a:p>
          <a:p>
            <a:endParaRPr lang="en-US" baseline="0" dirty="0" smtClean="0"/>
          </a:p>
          <a:p>
            <a:r>
              <a:rPr lang="en-US" sz="1200" kern="1200" dirty="0" smtClean="0">
                <a:solidFill>
                  <a:schemeClr val="tx1"/>
                </a:solidFill>
                <a:effectLst/>
                <a:latin typeface="+mn-lt"/>
                <a:ea typeface="+mn-ea"/>
                <a:cs typeface="+mn-cs"/>
              </a:rPr>
              <a:t>90% of Earth’s plants are flowering plants and they depend on pollination</a:t>
            </a:r>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13</a:t>
            </a:fld>
            <a:endParaRPr lang="en-US"/>
          </a:p>
        </p:txBody>
      </p:sp>
    </p:spTree>
    <p:extLst>
      <p:ext uri="{BB962C8B-B14F-4D97-AF65-F5344CB8AC3E}">
        <p14:creationId xmlns:p14="http://schemas.microsoft.com/office/powerpoint/2010/main" val="3529341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Does anyone know what a bumblebee is? </a:t>
            </a:r>
          </a:p>
          <a:p>
            <a:pPr marL="228600" indent="-228600">
              <a:buAutoNum type="arabicPeriod"/>
            </a:pPr>
            <a:endParaRPr lang="en-US" dirty="0" smtClean="0"/>
          </a:p>
          <a:p>
            <a:pPr marL="228600" indent="-228600">
              <a:buAutoNum type="arabicPeriod"/>
            </a:pPr>
            <a:r>
              <a:rPr lang="en-US" dirty="0" smtClean="0"/>
              <a:t>Why are they in your garden? </a:t>
            </a:r>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14</a:t>
            </a:fld>
            <a:endParaRPr lang="en-US"/>
          </a:p>
        </p:txBody>
      </p:sp>
    </p:spTree>
    <p:extLst>
      <p:ext uri="{BB962C8B-B14F-4D97-AF65-F5344CB8AC3E}">
        <p14:creationId xmlns:p14="http://schemas.microsoft.com/office/powerpoint/2010/main" val="2480816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How many of you like Fig Newton’s? Did you guys know that figs have seeds in them? </a:t>
            </a:r>
          </a:p>
          <a:p>
            <a:pPr lvl="0"/>
            <a:r>
              <a:rPr lang="en-US" sz="1200" kern="1200" dirty="0" smtClean="0">
                <a:solidFill>
                  <a:schemeClr val="tx1"/>
                </a:solidFill>
                <a:effectLst/>
                <a:latin typeface="+mn-lt"/>
                <a:ea typeface="+mn-ea"/>
                <a:cs typeface="+mn-cs"/>
              </a:rPr>
              <a:t>Who likes raspberries? Do raspberries have only one seed or are there multiple seeds? </a:t>
            </a:r>
          </a:p>
          <a:p>
            <a:pPr lvl="0"/>
            <a:r>
              <a:rPr lang="en-US" sz="1200" kern="1200" dirty="0" smtClean="0">
                <a:solidFill>
                  <a:schemeClr val="tx1"/>
                </a:solidFill>
                <a:effectLst/>
                <a:latin typeface="+mn-lt"/>
                <a:ea typeface="+mn-ea"/>
                <a:cs typeface="+mn-cs"/>
              </a:rPr>
              <a:t>Did you know chocolate came from a plant? It requires pollination as well!</a:t>
            </a:r>
          </a:p>
          <a:p>
            <a:pPr lvl="0"/>
            <a:r>
              <a:rPr lang="en-US" sz="1200" kern="1200" dirty="0" smtClean="0">
                <a:solidFill>
                  <a:schemeClr val="tx1"/>
                </a:solidFill>
                <a:effectLst/>
                <a:latin typeface="+mn-lt"/>
                <a:ea typeface="+mn-ea"/>
                <a:cs typeface="+mn-cs"/>
              </a:rPr>
              <a:t>Did you know bumblebees are the best tomato pollinators? How many of you guys like pizza? Tomato sauce on your pizza? Without tomatoes there would be no tomato sauce. </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AB5D07-10A3-4D09-9085-355A573C2488}" type="slidenum">
              <a:rPr lang="en-US" smtClean="0"/>
              <a:t>15</a:t>
            </a:fld>
            <a:endParaRPr lang="en-US"/>
          </a:p>
        </p:txBody>
      </p:sp>
    </p:spTree>
    <p:extLst>
      <p:ext uri="{BB962C8B-B14F-4D97-AF65-F5344CB8AC3E}">
        <p14:creationId xmlns:p14="http://schemas.microsoft.com/office/powerpoint/2010/main" val="2423289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How many different things do you guys see in the circle of your puzzle?</a:t>
            </a:r>
          </a:p>
          <a:p>
            <a:pPr marL="228600" indent="-228600">
              <a:buAutoNum type="arabicPeriod"/>
            </a:pPr>
            <a:r>
              <a:rPr lang="en-US" baseline="0" dirty="0" smtClean="0"/>
              <a:t>Can you name all of them?</a:t>
            </a:r>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16</a:t>
            </a:fld>
            <a:endParaRPr lang="en-US"/>
          </a:p>
        </p:txBody>
      </p:sp>
    </p:spTree>
    <p:extLst>
      <p:ext uri="{BB962C8B-B14F-4D97-AF65-F5344CB8AC3E}">
        <p14:creationId xmlns:p14="http://schemas.microsoft.com/office/powerpoint/2010/main" val="347772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17</a:t>
            </a:fld>
            <a:endParaRPr lang="en-US"/>
          </a:p>
        </p:txBody>
      </p:sp>
    </p:spTree>
    <p:extLst>
      <p:ext uri="{BB962C8B-B14F-4D97-AF65-F5344CB8AC3E}">
        <p14:creationId xmlns:p14="http://schemas.microsoft.com/office/powerpoint/2010/main" val="1478655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18</a:t>
            </a:fld>
            <a:endParaRPr lang="en-US"/>
          </a:p>
        </p:txBody>
      </p:sp>
    </p:spTree>
    <p:extLst>
      <p:ext uri="{BB962C8B-B14F-4D97-AF65-F5344CB8AC3E}">
        <p14:creationId xmlns:p14="http://schemas.microsoft.com/office/powerpoint/2010/main" val="3522716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we spray something that kills insects, what do you think happens to the pollinators? (It kills them too because they are insects)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does spraying pesticides on weeds above ground affect the soil and the bugs under the soil? (The chemicals go in to the ground and hurt the bugs and soil, many of which we need to produce food)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does this do to biodiversity? (It reduces it, because it kills off certain species)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AB5D07-10A3-4D09-9085-355A573C2488}" type="slidenum">
              <a:rPr lang="en-US" smtClean="0"/>
              <a:t>19</a:t>
            </a:fld>
            <a:endParaRPr lang="en-US"/>
          </a:p>
        </p:txBody>
      </p:sp>
    </p:spTree>
    <p:extLst>
      <p:ext uri="{BB962C8B-B14F-4D97-AF65-F5344CB8AC3E}">
        <p14:creationId xmlns:p14="http://schemas.microsoft.com/office/powerpoint/2010/main" val="157535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0" indent="0">
              <a:buNone/>
            </a:pPr>
            <a:r>
              <a:rPr lang="en-US" baseline="0" dirty="0" smtClean="0"/>
              <a:t>How can we figure out the meaning of the word “biodiversity?” </a:t>
            </a:r>
          </a:p>
          <a:p>
            <a:pPr marL="685800" lvl="1" indent="-228600">
              <a:buAutoNum type="arabicPeriod"/>
            </a:pPr>
            <a:r>
              <a:rPr lang="en-US" baseline="0" dirty="0" smtClean="0"/>
              <a:t>Well, if you look at the word and separate it into two parts, then you get bio and diversity. </a:t>
            </a:r>
          </a:p>
          <a:p>
            <a:pPr marL="228600" indent="-228600">
              <a:buAutoNum type="arabicPeriod"/>
            </a:pPr>
            <a:r>
              <a:rPr lang="en-US" baseline="0" dirty="0" smtClean="0"/>
              <a:t>Bio means life, does anybody know what diversity means? </a:t>
            </a:r>
          </a:p>
          <a:p>
            <a:pPr marL="228600" indent="-228600">
              <a:buAutoNum type="arabicPeriod"/>
            </a:pPr>
            <a:r>
              <a:rPr lang="en-US" baseline="0" dirty="0" smtClean="0"/>
              <a:t>Does anybody know what variety means?</a:t>
            </a:r>
            <a:r>
              <a:rPr lang="en-US" baseline="0" dirty="0"/>
              <a:t> </a:t>
            </a:r>
            <a:endParaRPr lang="en-US" baseline="0" dirty="0" smtClean="0"/>
          </a:p>
          <a:p>
            <a:pPr marL="228600" indent="-228600">
              <a:buAutoNum type="arabicPeriod"/>
            </a:pPr>
            <a:r>
              <a:rPr lang="en-US" baseline="0" dirty="0" smtClean="0"/>
              <a:t>Do we have a lot of the same type of animals/plants on the Earth or do we have a lot of different types? </a:t>
            </a:r>
          </a:p>
          <a:p>
            <a:pPr marL="685800" lvl="1" indent="-228600">
              <a:buAutoNum type="arabicPeriod"/>
            </a:pPr>
            <a:r>
              <a:rPr lang="en-US" baseline="0" dirty="0" smtClean="0"/>
              <a:t>We have a very biodiverse planet! </a:t>
            </a:r>
          </a:p>
        </p:txBody>
      </p:sp>
      <p:sp>
        <p:nvSpPr>
          <p:cNvPr id="4" name="Slide Number Placeholder 3"/>
          <p:cNvSpPr>
            <a:spLocks noGrp="1"/>
          </p:cNvSpPr>
          <p:nvPr>
            <p:ph type="sldNum" sz="quarter" idx="10"/>
          </p:nvPr>
        </p:nvSpPr>
        <p:spPr/>
        <p:txBody>
          <a:bodyPr/>
          <a:lstStyle/>
          <a:p>
            <a:fld id="{B4AB5D07-10A3-4D09-9085-355A573C2488}" type="slidenum">
              <a:rPr lang="en-US" smtClean="0"/>
              <a:t>2</a:t>
            </a:fld>
            <a:endParaRPr lang="en-US"/>
          </a:p>
        </p:txBody>
      </p:sp>
    </p:spTree>
    <p:extLst>
      <p:ext uri="{BB962C8B-B14F-4D97-AF65-F5344CB8AC3E}">
        <p14:creationId xmlns:p14="http://schemas.microsoft.com/office/powerpoint/2010/main" val="585980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20</a:t>
            </a:fld>
            <a:endParaRPr lang="en-US"/>
          </a:p>
        </p:txBody>
      </p:sp>
    </p:spTree>
    <p:extLst>
      <p:ext uri="{BB962C8B-B14F-4D97-AF65-F5344CB8AC3E}">
        <p14:creationId xmlns:p14="http://schemas.microsoft.com/office/powerpoint/2010/main" val="3477556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Have you heard of predators? </a:t>
            </a:r>
          </a:p>
          <a:p>
            <a:pPr marL="228600" indent="-228600">
              <a:buAutoNum type="arabicPeriod"/>
            </a:pPr>
            <a:r>
              <a:rPr lang="en-US" dirty="0" smtClean="0"/>
              <a:t>What do they do? </a:t>
            </a:r>
          </a:p>
          <a:p>
            <a:pPr marL="228600" indent="-228600">
              <a:buAutoNum type="arabicPeriod"/>
            </a:pPr>
            <a:r>
              <a:rPr lang="en-US" dirty="0" smtClean="0"/>
              <a:t>Do</a:t>
            </a:r>
            <a:r>
              <a:rPr lang="en-US" baseline="0" dirty="0" smtClean="0"/>
              <a:t> you guys get the idea that everything is interconnected?</a:t>
            </a:r>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21</a:t>
            </a:fld>
            <a:endParaRPr lang="en-US"/>
          </a:p>
        </p:txBody>
      </p:sp>
    </p:spTree>
    <p:extLst>
      <p:ext uri="{BB962C8B-B14F-4D97-AF65-F5344CB8AC3E}">
        <p14:creationId xmlns:p14="http://schemas.microsoft.com/office/powerpoint/2010/main" val="2719282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Who </a:t>
            </a:r>
            <a:r>
              <a:rPr lang="en-US" dirty="0" smtClean="0"/>
              <a:t>remembers what biodiversity</a:t>
            </a:r>
            <a:r>
              <a:rPr lang="en-US" baseline="0" dirty="0" smtClean="0"/>
              <a:t> means?</a:t>
            </a:r>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22</a:t>
            </a:fld>
            <a:endParaRPr lang="en-US"/>
          </a:p>
        </p:txBody>
      </p:sp>
    </p:spTree>
    <p:extLst>
      <p:ext uri="{BB962C8B-B14F-4D97-AF65-F5344CB8AC3E}">
        <p14:creationId xmlns:p14="http://schemas.microsoft.com/office/powerpoint/2010/main" val="3311619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Can someone explain to us how pesticides affect biodiversity? (They kill off insects, which reduces overall biodiversity)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is an alternative for using pesticides? (Growing things organically, making sure there are bigger animals to eat little bugs, focusing on healthy soil) </a:t>
            </a:r>
          </a:p>
          <a:p>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23</a:t>
            </a:fld>
            <a:endParaRPr lang="en-US"/>
          </a:p>
        </p:txBody>
      </p:sp>
    </p:spTree>
    <p:extLst>
      <p:ext uri="{BB962C8B-B14F-4D97-AF65-F5344CB8AC3E}">
        <p14:creationId xmlns:p14="http://schemas.microsoft.com/office/powerpoint/2010/main" val="1382124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bees will live inside the bee house we are about to build! </a:t>
            </a:r>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24</a:t>
            </a:fld>
            <a:endParaRPr lang="en-US"/>
          </a:p>
        </p:txBody>
      </p:sp>
    </p:spTree>
    <p:extLst>
      <p:ext uri="{BB962C8B-B14F-4D97-AF65-F5344CB8AC3E}">
        <p14:creationId xmlns:p14="http://schemas.microsoft.com/office/powerpoint/2010/main" val="186533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biodiversity important?</a:t>
            </a:r>
          </a:p>
          <a:p>
            <a:r>
              <a:rPr lang="en-US" dirty="0" smtClean="0"/>
              <a:t>Why are pollinators important?</a:t>
            </a:r>
          </a:p>
          <a:p>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25</a:t>
            </a:fld>
            <a:endParaRPr lang="en-US"/>
          </a:p>
        </p:txBody>
      </p:sp>
    </p:spTree>
    <p:extLst>
      <p:ext uri="{BB962C8B-B14F-4D97-AF65-F5344CB8AC3E}">
        <p14:creationId xmlns:p14="http://schemas.microsoft.com/office/powerpoint/2010/main" val="57005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Genetic biodiversity</a:t>
            </a:r>
            <a:r>
              <a:rPr lang="en-US" sz="1200" kern="1200" dirty="0" smtClean="0">
                <a:solidFill>
                  <a:schemeClr val="tx1"/>
                </a:solidFill>
                <a:effectLst/>
                <a:latin typeface="+mn-lt"/>
                <a:ea typeface="+mn-ea"/>
                <a:cs typeface="+mn-cs"/>
              </a:rPr>
              <a:t> allows plants and animals within the same species to be different.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Think about dogs, are they all the same?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What are some differences between different kinds of dogs?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Now, turn to the person sitting next to you. Do you look exactly the same?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No, we do not, because there is a lot of genetic biodiversity within every species of animal.  This is important because it increases the likelihood of survival.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How do we get genetic biodiversity? From our Genes! </a:t>
            </a:r>
          </a:p>
          <a:p>
            <a:pPr marL="0" indent="0">
              <a:buFont typeface="Arial" panose="020B0604020202020204" pitchFamily="34" charset="0"/>
              <a:buNone/>
            </a:pPr>
            <a:r>
              <a:rPr lang="en-US" sz="1200" kern="1200" dirty="0" smtClean="0">
                <a:solidFill>
                  <a:schemeClr val="tx1"/>
                </a:solidFill>
                <a:effectLst/>
                <a:latin typeface="+mn-lt"/>
                <a:ea typeface="+mn-ea"/>
                <a:cs typeface="+mn-cs"/>
              </a:rPr>
              <a:t>Genes, and not the type you are wearing, are what makes us all different! These kinds of genes are inside tiny little cells and tell your cells what you’re going to be like.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Where do you get your genes?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your parents. </a:t>
            </a:r>
          </a:p>
          <a:p>
            <a:pPr marL="0" indent="0">
              <a:buFont typeface="Arial" panose="020B0604020202020204" pitchFamily="34" charset="0"/>
              <a:buNone/>
            </a:pPr>
            <a:r>
              <a:rPr lang="en-US" sz="1200" kern="1200" dirty="0" smtClean="0">
                <a:solidFill>
                  <a:schemeClr val="tx1"/>
                </a:solidFill>
                <a:effectLst/>
                <a:latin typeface="+mn-lt"/>
                <a:ea typeface="+mn-ea"/>
                <a:cs typeface="+mn-cs"/>
              </a:rPr>
              <a:t>Can you think of something you have in common with one of your parents? Or maybe a brother or sister? Genes also come into play with bees! There are over 20,000 different types of bees, not just honeybees! </a:t>
            </a:r>
          </a:p>
        </p:txBody>
      </p:sp>
      <p:sp>
        <p:nvSpPr>
          <p:cNvPr id="4" name="Slide Number Placeholder 3"/>
          <p:cNvSpPr>
            <a:spLocks noGrp="1"/>
          </p:cNvSpPr>
          <p:nvPr>
            <p:ph type="sldNum" sz="quarter" idx="10"/>
          </p:nvPr>
        </p:nvSpPr>
        <p:spPr/>
        <p:txBody>
          <a:bodyPr/>
          <a:lstStyle/>
          <a:p>
            <a:fld id="{B4AB5D07-10A3-4D09-9085-355A573C2488}" type="slidenum">
              <a:rPr lang="en-US" smtClean="0"/>
              <a:t>3</a:t>
            </a:fld>
            <a:endParaRPr lang="en-US"/>
          </a:p>
        </p:txBody>
      </p:sp>
    </p:spTree>
    <p:extLst>
      <p:ext uri="{BB962C8B-B14F-4D97-AF65-F5344CB8AC3E}">
        <p14:creationId xmlns:p14="http://schemas.microsoft.com/office/powerpoint/2010/main" val="112848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Show the students the </a:t>
            </a:r>
            <a:r>
              <a:rPr lang="en-US" sz="1200" b="1" kern="1200" dirty="0" smtClean="0">
                <a:solidFill>
                  <a:schemeClr val="tx1"/>
                </a:solidFill>
                <a:effectLst/>
                <a:latin typeface="+mn-lt"/>
                <a:ea typeface="+mn-ea"/>
                <a:cs typeface="+mn-cs"/>
              </a:rPr>
              <a:t>POLLINATOR POSTER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1.How many different things do you see in these pictures? Do we have one living thing in these pictures or multiple? When lots of different species live together in one place, is that genetic or ecological biodiversity? (Ecological)</a:t>
            </a:r>
          </a:p>
          <a:p>
            <a:pPr lvl="0"/>
            <a:r>
              <a:rPr lang="en-US" sz="1200" kern="1200" dirty="0" smtClean="0">
                <a:solidFill>
                  <a:schemeClr val="tx1"/>
                </a:solidFill>
                <a:effectLst/>
                <a:latin typeface="+mn-lt"/>
                <a:ea typeface="+mn-ea"/>
                <a:cs typeface="+mn-cs"/>
              </a:rPr>
              <a:t>2.Now look at the butterflies, do you notice any differences between them? When two animals are the same, but look different, do we say they have genetic biodiversity, or ecological biodiversity? (genetic biodiversity)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3.Do you see any food in this picture? What type of plants provide food for you that you like to eat? What type of fruit do you like to eat? Plants provide a lot of food for us, and pollinators help plants grow that food. Plants and animals living and working together is made possible by what? (Biodiversity)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ecosystem consists of many different habitats, which support many different living things that support each other in life.  An ecosystem is complete when there is food, water, and shelter for all living creatures living within that system.  Healthy soil, clean water, and diverse plant species are all elements of a basic ecosystem.  Think about your school. You have students, teachers, principals, janitors, a librarian, etc.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would happen if you took away the teachers?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if the janitors disappeared, what would happen then? </a:t>
            </a:r>
          </a:p>
          <a:p>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4</a:t>
            </a:fld>
            <a:endParaRPr lang="en-US"/>
          </a:p>
        </p:txBody>
      </p:sp>
    </p:spTree>
    <p:extLst>
      <p:ext uri="{BB962C8B-B14F-4D97-AF65-F5344CB8AC3E}">
        <p14:creationId xmlns:p14="http://schemas.microsoft.com/office/powerpoint/2010/main" val="150148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Cup</a:t>
            </a:r>
            <a:r>
              <a:rPr lang="en-US" baseline="0" dirty="0" smtClean="0"/>
              <a:t> has multiple sticks in it. The cup consists of life, all of the things are trying to live. What is a shredder? What is a pollinator? </a:t>
            </a:r>
          </a:p>
          <a:p>
            <a:r>
              <a:rPr lang="en-US" baseline="0" dirty="0" smtClean="0"/>
              <a:t>All of these things need habitat. What are three things all habitats need? 1. water 2. food 3. shelter</a:t>
            </a:r>
          </a:p>
          <a:p>
            <a:r>
              <a:rPr lang="en-US" baseline="0" dirty="0" smtClean="0"/>
              <a:t>Ask students to observe what happens when one living thing takes a little more resources from the system? </a:t>
            </a:r>
          </a:p>
          <a:p>
            <a:r>
              <a:rPr lang="en-US" baseline="0" dirty="0" smtClean="0"/>
              <a:t>What happens when habitats or whole ecosystems are destroyed? What happened to the cup? Did it stay balanced? Did anything fall out of the cup?</a:t>
            </a:r>
          </a:p>
          <a:p>
            <a:r>
              <a:rPr lang="en-US" baseline="0" dirty="0" smtClean="0"/>
              <a:t>What happens when several pieces of the ecosystem/habitat go away? </a:t>
            </a:r>
          </a:p>
          <a:p>
            <a:r>
              <a:rPr lang="en-US" baseline="0" dirty="0" smtClean="0"/>
              <a:t>What happens to the things that feed on plants if the plants are not surviving? </a:t>
            </a:r>
          </a:p>
          <a:p>
            <a:r>
              <a:rPr lang="en-US" baseline="0" dirty="0" smtClean="0"/>
              <a:t>Imagine if we added more habitats to this system, what would happen to the heavy cup, would it rise or fall?</a:t>
            </a:r>
          </a:p>
        </p:txBody>
      </p:sp>
      <p:sp>
        <p:nvSpPr>
          <p:cNvPr id="4" name="Slide Number Placeholder 3"/>
          <p:cNvSpPr>
            <a:spLocks noGrp="1"/>
          </p:cNvSpPr>
          <p:nvPr>
            <p:ph type="sldNum" sz="quarter" idx="10"/>
          </p:nvPr>
        </p:nvSpPr>
        <p:spPr/>
        <p:txBody>
          <a:bodyPr/>
          <a:lstStyle/>
          <a:p>
            <a:fld id="{B4AB5D07-10A3-4D09-9085-355A573C2488}" type="slidenum">
              <a:rPr lang="en-US" smtClean="0"/>
              <a:t>5</a:t>
            </a:fld>
            <a:endParaRPr lang="en-US"/>
          </a:p>
        </p:txBody>
      </p:sp>
    </p:spTree>
    <p:extLst>
      <p:ext uri="{BB962C8B-B14F-4D97-AF65-F5344CB8AC3E}">
        <p14:creationId xmlns:p14="http://schemas.microsoft.com/office/powerpoint/2010/main" val="145167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Ask</a:t>
            </a:r>
            <a:r>
              <a:rPr lang="en-US" sz="1200" kern="1200" baseline="0" dirty="0" smtClean="0">
                <a:solidFill>
                  <a:schemeClr val="tx1"/>
                </a:solidFill>
                <a:effectLst/>
                <a:latin typeface="+mn-lt"/>
                <a:ea typeface="+mn-ea"/>
                <a:cs typeface="+mn-cs"/>
              </a:rPr>
              <a:t> students questions as a group. For older students, you could also break them into small groups and let them discuss the answers.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does one plant produce another plant? (Through pollination)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Can they do it alone or does something else have to help? (Something has to help, we call these pollinators)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makes bees and other pollinators visit flowers? (the bright colors and they are looking for food, which we can nectar)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is pollination? (Pollen mixes with a plant egg and makes a seed)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do we usually do with seeds?  (Plant them in the ground, give them sunlight and water)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happens when a seed is planted in the ground? (Plants make more plants.)</a:t>
            </a:r>
          </a:p>
          <a:p>
            <a:endParaRPr lang="en-US" baseline="0" dirty="0" smtClean="0"/>
          </a:p>
        </p:txBody>
      </p:sp>
      <p:sp>
        <p:nvSpPr>
          <p:cNvPr id="4" name="Slide Number Placeholder 3"/>
          <p:cNvSpPr>
            <a:spLocks noGrp="1"/>
          </p:cNvSpPr>
          <p:nvPr>
            <p:ph type="sldNum" sz="quarter" idx="10"/>
          </p:nvPr>
        </p:nvSpPr>
        <p:spPr/>
        <p:txBody>
          <a:bodyPr/>
          <a:lstStyle/>
          <a:p>
            <a:fld id="{B4AB5D07-10A3-4D09-9085-355A573C2488}" type="slidenum">
              <a:rPr lang="en-US" smtClean="0"/>
              <a:t>6</a:t>
            </a:fld>
            <a:endParaRPr lang="en-US"/>
          </a:p>
        </p:txBody>
      </p:sp>
    </p:spTree>
    <p:extLst>
      <p:ext uri="{BB962C8B-B14F-4D97-AF65-F5344CB8AC3E}">
        <p14:creationId xmlns:p14="http://schemas.microsoft.com/office/powerpoint/2010/main" val="106298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you know what it is called when a group of animals dies off completely?  (extinction)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Can you name a group of animals that this has happened to? </a:t>
            </a:r>
          </a:p>
          <a:p>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7</a:t>
            </a:fld>
            <a:endParaRPr lang="en-US"/>
          </a:p>
        </p:txBody>
      </p:sp>
    </p:spTree>
    <p:extLst>
      <p:ext uri="{BB962C8B-B14F-4D97-AF65-F5344CB8AC3E}">
        <p14:creationId xmlns:p14="http://schemas.microsoft.com/office/powerpoint/2010/main" val="2411913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Have you ever heard of pollination/pollinators?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What does pollen look like?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What is pollination?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Pollen mixes with a plant egg and makes a seed.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Does anybody know how seeds work?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What do you do with seeds?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What happens when a seed is planted in the ground? Plants make more plants. </a:t>
            </a:r>
            <a:endParaRPr lang="en-US" dirty="0" smtClean="0"/>
          </a:p>
          <a:p>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8</a:t>
            </a:fld>
            <a:endParaRPr lang="en-US"/>
          </a:p>
        </p:txBody>
      </p:sp>
    </p:spTree>
    <p:extLst>
      <p:ext uri="{BB962C8B-B14F-4D97-AF65-F5344CB8AC3E}">
        <p14:creationId xmlns:p14="http://schemas.microsoft.com/office/powerpoint/2010/main" val="240317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fld id="{B4AB5D07-10A3-4D09-9085-355A573C2488}" type="slidenum">
              <a:rPr lang="en-US" smtClean="0"/>
              <a:t>9</a:t>
            </a:fld>
            <a:endParaRPr lang="en-US"/>
          </a:p>
        </p:txBody>
      </p:sp>
    </p:spTree>
    <p:extLst>
      <p:ext uri="{BB962C8B-B14F-4D97-AF65-F5344CB8AC3E}">
        <p14:creationId xmlns:p14="http://schemas.microsoft.com/office/powerpoint/2010/main" val="337068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A9E2C6C-D3B5-B444-A4E7-3AA1584E2F26}" type="datetimeFigureOut">
              <a:rPr lang="en-US" smtClean="0"/>
              <a:t>9/22/2016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999A5E6-A1B7-D348-8110-E17315D2707B}"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5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9E2C6C-D3B5-B444-A4E7-3AA1584E2F26}"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9A5E6-A1B7-D348-8110-E17315D2707B}" type="slidenum">
              <a:rPr lang="en-US" smtClean="0"/>
              <a:t>‹#›</a:t>
            </a:fld>
            <a:endParaRPr lang="en-US"/>
          </a:p>
        </p:txBody>
      </p:sp>
    </p:spTree>
    <p:extLst>
      <p:ext uri="{BB962C8B-B14F-4D97-AF65-F5344CB8AC3E}">
        <p14:creationId xmlns:p14="http://schemas.microsoft.com/office/powerpoint/2010/main" val="400138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9E2C6C-D3B5-B444-A4E7-3AA1584E2F26}"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9A5E6-A1B7-D348-8110-E17315D2707B}" type="slidenum">
              <a:rPr lang="en-US" smtClean="0"/>
              <a:t>‹#›</a:t>
            </a:fld>
            <a:endParaRPr lang="en-US"/>
          </a:p>
        </p:txBody>
      </p:sp>
    </p:spTree>
    <p:extLst>
      <p:ext uri="{BB962C8B-B14F-4D97-AF65-F5344CB8AC3E}">
        <p14:creationId xmlns:p14="http://schemas.microsoft.com/office/powerpoint/2010/main" val="178362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9E2C6C-D3B5-B444-A4E7-3AA1584E2F26}"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9A5E6-A1B7-D348-8110-E17315D2707B}" type="slidenum">
              <a:rPr lang="en-US" smtClean="0"/>
              <a:t>‹#›</a:t>
            </a:fld>
            <a:endParaRPr lang="en-US"/>
          </a:p>
        </p:txBody>
      </p:sp>
    </p:spTree>
    <p:extLst>
      <p:ext uri="{BB962C8B-B14F-4D97-AF65-F5344CB8AC3E}">
        <p14:creationId xmlns:p14="http://schemas.microsoft.com/office/powerpoint/2010/main" val="119970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9E2C6C-D3B5-B444-A4E7-3AA1584E2F26}"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9A5E6-A1B7-D348-8110-E17315D2707B}"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1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9E2C6C-D3B5-B444-A4E7-3AA1584E2F26}"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9A5E6-A1B7-D348-8110-E17315D2707B}" type="slidenum">
              <a:rPr lang="en-US" smtClean="0"/>
              <a:t>‹#›</a:t>
            </a:fld>
            <a:endParaRPr lang="en-US"/>
          </a:p>
        </p:txBody>
      </p:sp>
    </p:spTree>
    <p:extLst>
      <p:ext uri="{BB962C8B-B14F-4D97-AF65-F5344CB8AC3E}">
        <p14:creationId xmlns:p14="http://schemas.microsoft.com/office/powerpoint/2010/main" val="259845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9E2C6C-D3B5-B444-A4E7-3AA1584E2F26}" type="datetimeFigureOut">
              <a:rPr lang="en-US" smtClean="0"/>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9A5E6-A1B7-D348-8110-E17315D2707B}" type="slidenum">
              <a:rPr lang="en-US" smtClean="0"/>
              <a:t>‹#›</a:t>
            </a:fld>
            <a:endParaRPr lang="en-US"/>
          </a:p>
        </p:txBody>
      </p:sp>
    </p:spTree>
    <p:extLst>
      <p:ext uri="{BB962C8B-B14F-4D97-AF65-F5344CB8AC3E}">
        <p14:creationId xmlns:p14="http://schemas.microsoft.com/office/powerpoint/2010/main" val="327911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9E2C6C-D3B5-B444-A4E7-3AA1584E2F26}"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9A5E6-A1B7-D348-8110-E17315D2707B}" type="slidenum">
              <a:rPr lang="en-US" smtClean="0"/>
              <a:t>‹#›</a:t>
            </a:fld>
            <a:endParaRPr lang="en-US"/>
          </a:p>
        </p:txBody>
      </p:sp>
    </p:spTree>
    <p:extLst>
      <p:ext uri="{BB962C8B-B14F-4D97-AF65-F5344CB8AC3E}">
        <p14:creationId xmlns:p14="http://schemas.microsoft.com/office/powerpoint/2010/main" val="33698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E2C6C-D3B5-B444-A4E7-3AA1584E2F26}" type="datetimeFigureOut">
              <a:rPr lang="en-US" smtClean="0"/>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9A5E6-A1B7-D348-8110-E17315D2707B}" type="slidenum">
              <a:rPr lang="en-US" smtClean="0"/>
              <a:t>‹#›</a:t>
            </a:fld>
            <a:endParaRPr lang="en-US"/>
          </a:p>
        </p:txBody>
      </p:sp>
    </p:spTree>
    <p:extLst>
      <p:ext uri="{BB962C8B-B14F-4D97-AF65-F5344CB8AC3E}">
        <p14:creationId xmlns:p14="http://schemas.microsoft.com/office/powerpoint/2010/main" val="360505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E2C6C-D3B5-B444-A4E7-3AA1584E2F26}"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9A5E6-A1B7-D348-8110-E17315D2707B}" type="slidenum">
              <a:rPr lang="en-US" smtClean="0"/>
              <a:t>‹#›</a:t>
            </a:fld>
            <a:endParaRPr lang="en-US"/>
          </a:p>
        </p:txBody>
      </p:sp>
    </p:spTree>
    <p:extLst>
      <p:ext uri="{BB962C8B-B14F-4D97-AF65-F5344CB8AC3E}">
        <p14:creationId xmlns:p14="http://schemas.microsoft.com/office/powerpoint/2010/main" val="373813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E2C6C-D3B5-B444-A4E7-3AA1584E2F26}"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9A5E6-A1B7-D348-8110-E17315D2707B}" type="slidenum">
              <a:rPr lang="en-US" smtClean="0"/>
              <a:t>‹#›</a:t>
            </a:fld>
            <a:endParaRPr lang="en-US"/>
          </a:p>
        </p:txBody>
      </p:sp>
    </p:spTree>
    <p:extLst>
      <p:ext uri="{BB962C8B-B14F-4D97-AF65-F5344CB8AC3E}">
        <p14:creationId xmlns:p14="http://schemas.microsoft.com/office/powerpoint/2010/main" val="116264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3A9E2C6C-D3B5-B444-A4E7-3AA1584E2F26}" type="datetimeFigureOut">
              <a:rPr lang="en-US" smtClean="0"/>
              <a:t>9/22/2016</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A999A5E6-A1B7-D348-8110-E17315D2707B}" type="slidenum">
              <a:rPr lang="en-US" smtClean="0"/>
              <a:t>‹#›</a:t>
            </a:fld>
            <a:endParaRPr lang="en-US"/>
          </a:p>
        </p:txBody>
      </p:sp>
    </p:spTree>
    <p:extLst>
      <p:ext uri="{BB962C8B-B14F-4D97-AF65-F5344CB8AC3E}">
        <p14:creationId xmlns:p14="http://schemas.microsoft.com/office/powerpoint/2010/main" val="26730344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9273"/>
            <a:ext cx="8011776" cy="3957878"/>
          </a:xfrm>
        </p:spPr>
        <p:txBody>
          <a:bodyPr>
            <a:noAutofit/>
          </a:bodyPr>
          <a:lstStyle/>
          <a:p>
            <a:r>
              <a:rPr lang="en-US" sz="6000" dirty="0" smtClean="0">
                <a:latin typeface="Britannic Bold"/>
                <a:cs typeface="Britannic Bold"/>
              </a:rPr>
              <a:t>EARTH WITHOUT POLLINATORS WOULD BE A BORE</a:t>
            </a:r>
            <a:endParaRPr lang="en-US" sz="6000" dirty="0">
              <a:latin typeface="Britannic Bold"/>
              <a:cs typeface="Britannic Bold"/>
            </a:endParaRPr>
          </a:p>
        </p:txBody>
      </p:sp>
    </p:spTree>
    <p:extLst>
      <p:ext uri="{BB962C8B-B14F-4D97-AF65-F5344CB8AC3E}">
        <p14:creationId xmlns:p14="http://schemas.microsoft.com/office/powerpoint/2010/main" val="1897931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ARE THE POLLINATORS?</a:t>
            </a:r>
            <a:endParaRPr lang="en-US" dirty="0"/>
          </a:p>
        </p:txBody>
      </p:sp>
      <p:sp>
        <p:nvSpPr>
          <p:cNvPr id="3" name="Content Placeholder 2"/>
          <p:cNvSpPr>
            <a:spLocks noGrp="1"/>
          </p:cNvSpPr>
          <p:nvPr>
            <p:ph idx="1"/>
          </p:nvPr>
        </p:nvSpPr>
        <p:spPr>
          <a:xfrm>
            <a:off x="667753" y="1932469"/>
            <a:ext cx="4335405" cy="4299271"/>
          </a:xfrm>
        </p:spPr>
        <p:txBody>
          <a:bodyPr>
            <a:noAutofit/>
          </a:bodyPr>
          <a:lstStyle/>
          <a:p>
            <a:pPr marL="0" indent="0">
              <a:buNone/>
            </a:pPr>
            <a:r>
              <a:rPr lang="en-US" sz="1600" dirty="0" smtClean="0"/>
              <a:t>Wasps</a:t>
            </a:r>
          </a:p>
          <a:p>
            <a:pPr marL="0" indent="0">
              <a:buNone/>
            </a:pPr>
            <a:r>
              <a:rPr lang="en-US" sz="1600" dirty="0" smtClean="0"/>
              <a:t>Bees</a:t>
            </a:r>
          </a:p>
          <a:p>
            <a:pPr marL="0" indent="0">
              <a:buNone/>
            </a:pPr>
            <a:r>
              <a:rPr lang="en-US" sz="1600" dirty="0" smtClean="0"/>
              <a:t>Butterflies</a:t>
            </a:r>
          </a:p>
          <a:p>
            <a:pPr marL="0" indent="0">
              <a:buNone/>
            </a:pPr>
            <a:r>
              <a:rPr lang="en-US" sz="1600" dirty="0" smtClean="0"/>
              <a:t>Moths</a:t>
            </a:r>
          </a:p>
          <a:p>
            <a:pPr marL="0" indent="0">
              <a:buNone/>
            </a:pPr>
            <a:r>
              <a:rPr lang="en-US" sz="1600" dirty="0" smtClean="0"/>
              <a:t>Flies</a:t>
            </a:r>
          </a:p>
          <a:p>
            <a:pPr marL="0" indent="0">
              <a:buNone/>
            </a:pPr>
            <a:r>
              <a:rPr lang="en-US" sz="1600" dirty="0" smtClean="0"/>
              <a:t>Bats</a:t>
            </a:r>
          </a:p>
          <a:p>
            <a:pPr marL="0" indent="0">
              <a:buNone/>
            </a:pPr>
            <a:r>
              <a:rPr lang="en-US" sz="1600" dirty="0" smtClean="0"/>
              <a:t>Beetles</a:t>
            </a:r>
          </a:p>
          <a:p>
            <a:pPr marL="0" indent="0">
              <a:buNone/>
            </a:pPr>
            <a:r>
              <a:rPr lang="en-US" sz="1600" dirty="0" smtClean="0"/>
              <a:t>Ants</a:t>
            </a:r>
          </a:p>
          <a:p>
            <a:pPr marL="0" indent="0">
              <a:buNone/>
            </a:pPr>
            <a:r>
              <a:rPr lang="en-US" sz="1600" dirty="0" smtClean="0"/>
              <a:t>Birds</a:t>
            </a:r>
          </a:p>
          <a:p>
            <a:pPr marL="0" indent="0">
              <a:buNone/>
            </a:pPr>
            <a:r>
              <a:rPr lang="en-US" sz="1600" dirty="0" smtClean="0"/>
              <a:t>Reptiles</a:t>
            </a:r>
          </a:p>
          <a:p>
            <a:pPr marL="0" indent="0">
              <a:buNone/>
            </a:pPr>
            <a:r>
              <a:rPr lang="en-US" sz="1600" dirty="0" smtClean="0"/>
              <a:t>And the list goes on, many different species take interest in flowers!</a:t>
            </a:r>
            <a:endParaRPr lang="en-US" sz="1600" dirty="0"/>
          </a:p>
        </p:txBody>
      </p:sp>
      <p:sp>
        <p:nvSpPr>
          <p:cNvPr id="5" name="AutoShape 4" descr="Image result for was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was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0" name="Picture 8" descr="Image result for wasp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8083" y="1965961"/>
            <a:ext cx="1344452" cy="94312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4" descr="Image result for be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Image result for be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e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12" name="Picture 20" descr="Image result for be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72762" y="4600105"/>
            <a:ext cx="16764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2" descr="Image result for monarch butterfl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4" descr="Image result for monarch butterfl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6" descr="Image result for monarch butterfl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8" descr="Image result for monarch butterfl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22" name="Picture 30" descr="Image result for monarch butterfl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05672" y="1622033"/>
            <a:ext cx="1965639" cy="1965639"/>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32" descr="Image result for moth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34" descr="Image result for moth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32" name="Picture 40" descr="Image result for moth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98083" y="3408810"/>
            <a:ext cx="2505075" cy="1828800"/>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42" descr="Image result for Fly"/>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42" name="Picture 50" descr="Image result for Fly"/>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961622" y="1883551"/>
            <a:ext cx="205740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8248" name="Picture 56" descr="Image result for bat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17574" y="5250920"/>
            <a:ext cx="2055188" cy="1423409"/>
          </a:xfrm>
          <a:prstGeom prst="rect">
            <a:avLst/>
          </a:prstGeom>
          <a:noFill/>
          <a:extLst>
            <a:ext uri="{909E8E84-426E-40DD-AFC4-6F175D3DCCD1}">
              <a14:hiddenFill xmlns:a14="http://schemas.microsoft.com/office/drawing/2010/main">
                <a:solidFill>
                  <a:srgbClr val="FFFFFF"/>
                </a:solidFill>
              </a14:hiddenFill>
            </a:ext>
          </a:extLst>
        </p:spPr>
      </p:pic>
      <p:pic>
        <p:nvPicPr>
          <p:cNvPr id="8252" name="Picture 60" descr="Image result for bird white background"/>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66033" y="3702621"/>
            <a:ext cx="1305977" cy="1221539"/>
          </a:xfrm>
          <a:prstGeom prst="rect">
            <a:avLst/>
          </a:prstGeom>
          <a:noFill/>
          <a:extLst>
            <a:ext uri="{909E8E84-426E-40DD-AFC4-6F175D3DCCD1}">
              <a14:hiddenFill xmlns:a14="http://schemas.microsoft.com/office/drawing/2010/main">
                <a:solidFill>
                  <a:srgbClr val="FFFFFF"/>
                </a:solidFill>
              </a14:hiddenFill>
            </a:ext>
          </a:extLst>
        </p:spPr>
      </p:pic>
      <p:sp>
        <p:nvSpPr>
          <p:cNvPr id="25" name="AutoShape 62" descr="Image result for ant white background"/>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58" name="Picture 66" descr="Image result for ant white background"/>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43463" y="3408810"/>
            <a:ext cx="1546242" cy="927745"/>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72" descr="Image result for beetle white background"/>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7736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_996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8668" y="300182"/>
            <a:ext cx="5175151" cy="6264559"/>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descr="IMG_355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589" y="1431639"/>
            <a:ext cx="4297350" cy="4217938"/>
          </a:xfrm>
          <a:prstGeom prst="rect">
            <a:avLst/>
          </a:prstGeom>
          <a:ln w="88900" cap="sq" cmpd="thickThin">
            <a:solidFill>
              <a:srgbClr val="000000"/>
            </a:solidFill>
            <a:prstDash val="solid"/>
            <a:miter lim="800000"/>
          </a:ln>
          <a:effectLst>
            <a:innerShdw blurRad="76200">
              <a:srgbClr val="000000"/>
            </a:innerShdw>
          </a:effectLst>
        </p:spPr>
      </p:pic>
      <p:sp>
        <p:nvSpPr>
          <p:cNvPr id="15" name="Title 1"/>
          <p:cNvSpPr>
            <a:spLocks noGrp="1"/>
          </p:cNvSpPr>
          <p:nvPr>
            <p:ph type="title"/>
          </p:nvPr>
        </p:nvSpPr>
        <p:spPr>
          <a:xfrm>
            <a:off x="192424" y="207818"/>
            <a:ext cx="3586789" cy="1046788"/>
          </a:xfrm>
        </p:spPr>
        <p:txBody>
          <a:bodyPr>
            <a:normAutofit/>
          </a:bodyPr>
          <a:lstStyle/>
          <a:p>
            <a:r>
              <a:rPr lang="en-US" sz="2000" dirty="0" smtClean="0"/>
              <a:t>CAN YOU SEE THE POLLEN?</a:t>
            </a:r>
            <a:endParaRPr lang="en-US" sz="2000" dirty="0"/>
          </a:p>
        </p:txBody>
      </p:sp>
    </p:spTree>
    <p:extLst>
      <p:ext uri="{BB962C8B-B14F-4D97-AF65-F5344CB8AC3E}">
        <p14:creationId xmlns:p14="http://schemas.microsoft.com/office/powerpoint/2010/main" val="3799419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ix.com/assets/content/18934/cross-pollination-00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4662" y="207659"/>
            <a:ext cx="8825500" cy="648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46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NEED PLANTS</a:t>
            </a:r>
            <a:endParaRPr lang="en-US" dirty="0"/>
          </a:p>
        </p:txBody>
      </p:sp>
      <p:sp>
        <p:nvSpPr>
          <p:cNvPr id="3" name="Content Placeholder 2"/>
          <p:cNvSpPr>
            <a:spLocks noGrp="1"/>
          </p:cNvSpPr>
          <p:nvPr>
            <p:ph idx="1"/>
          </p:nvPr>
        </p:nvSpPr>
        <p:spPr>
          <a:xfrm>
            <a:off x="857251" y="1849581"/>
            <a:ext cx="7545344" cy="1486743"/>
          </a:xfrm>
        </p:spPr>
        <p:txBody>
          <a:bodyPr>
            <a:normAutofit/>
          </a:bodyPr>
          <a:lstStyle/>
          <a:p>
            <a:pPr>
              <a:lnSpc>
                <a:spcPct val="100000"/>
              </a:lnSpc>
            </a:pPr>
            <a:r>
              <a:rPr lang="en-US" dirty="0"/>
              <a:t>Plants provide shelter, food and even clean air</a:t>
            </a:r>
            <a:r>
              <a:rPr lang="en-US" dirty="0" smtClean="0"/>
              <a:t>.</a:t>
            </a:r>
            <a:endParaRPr lang="en-US" dirty="0"/>
          </a:p>
          <a:p>
            <a:pPr>
              <a:lnSpc>
                <a:spcPct val="100000"/>
              </a:lnSpc>
            </a:pPr>
            <a:r>
              <a:rPr lang="en-US" dirty="0"/>
              <a:t>Flowering plants didn’t always exist, but once they did, our planet became much more diverse in the lives living on it, because more food choices came to exist</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pic>
        <p:nvPicPr>
          <p:cNvPr id="4" name="Picture 3" descr="blisterbeetle_l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8992" y="4087093"/>
            <a:ext cx="3152912" cy="23646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magnolia-flower-kathy-clark-via-fineartamerica-co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251" y="4087093"/>
            <a:ext cx="3547027" cy="23646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976184" y="3336324"/>
            <a:ext cx="7142205" cy="984885"/>
          </a:xfrm>
          <a:prstGeom prst="rect">
            <a:avLst/>
          </a:prstGeom>
          <a:noFill/>
        </p:spPr>
        <p:txBody>
          <a:bodyPr wrap="square" rtlCol="0">
            <a:spAutoFit/>
          </a:bodyPr>
          <a:lstStyle/>
          <a:p>
            <a:r>
              <a:rPr lang="en-US" sz="2000" dirty="0">
                <a:solidFill>
                  <a:srgbClr val="3366FF"/>
                </a:solidFill>
              </a:rPr>
              <a:t>The first pollinator is thought to have been a beetle and the first flower is thought to have looked just like this magnolia.</a:t>
            </a:r>
          </a:p>
          <a:p>
            <a:endParaRPr lang="en-US" dirty="0"/>
          </a:p>
        </p:txBody>
      </p:sp>
    </p:spTree>
    <p:extLst>
      <p:ext uri="{BB962C8B-B14F-4D97-AF65-F5344CB8AC3E}">
        <p14:creationId xmlns:p14="http://schemas.microsoft.com/office/powerpoint/2010/main" val="29371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G_323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2697" y="2935112"/>
            <a:ext cx="3248121" cy="2165414"/>
          </a:xfrm>
          <a:prstGeom prst="rect">
            <a:avLst/>
          </a:prstGeom>
        </p:spPr>
      </p:pic>
      <p:pic>
        <p:nvPicPr>
          <p:cNvPr id="13" name="Picture 12" descr="IMG_053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033" y="2114041"/>
            <a:ext cx="4002422" cy="2401144"/>
          </a:xfrm>
          <a:prstGeom prst="rect">
            <a:avLst/>
          </a:prstGeom>
        </p:spPr>
      </p:pic>
      <p:pic>
        <p:nvPicPr>
          <p:cNvPr id="12" name="Picture 11" descr="IMG_174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4061" y="171899"/>
            <a:ext cx="2259060" cy="1506040"/>
          </a:xfrm>
          <a:prstGeom prst="rect">
            <a:avLst/>
          </a:prstGeom>
        </p:spPr>
      </p:pic>
      <p:sp>
        <p:nvSpPr>
          <p:cNvPr id="2" name="Title 1"/>
          <p:cNvSpPr>
            <a:spLocks noGrp="1"/>
          </p:cNvSpPr>
          <p:nvPr>
            <p:ph type="title"/>
          </p:nvPr>
        </p:nvSpPr>
        <p:spPr>
          <a:xfrm>
            <a:off x="318462" y="309418"/>
            <a:ext cx="7406640" cy="1356360"/>
          </a:xfrm>
        </p:spPr>
        <p:txBody>
          <a:bodyPr>
            <a:normAutofit/>
          </a:bodyPr>
          <a:lstStyle/>
          <a:p>
            <a:r>
              <a:rPr lang="en-US" dirty="0" smtClean="0"/>
              <a:t>BEES OFFER IMPRESSIVE DIVERSITY</a:t>
            </a:r>
            <a:endParaRPr lang="en-US" dirty="0"/>
          </a:p>
        </p:txBody>
      </p:sp>
      <p:sp>
        <p:nvSpPr>
          <p:cNvPr id="3" name="Content Placeholder 2"/>
          <p:cNvSpPr>
            <a:spLocks noGrp="1"/>
          </p:cNvSpPr>
          <p:nvPr>
            <p:ph idx="1"/>
          </p:nvPr>
        </p:nvSpPr>
        <p:spPr>
          <a:xfrm>
            <a:off x="241495" y="1481051"/>
            <a:ext cx="3268326" cy="682721"/>
          </a:xfrm>
        </p:spPr>
        <p:txBody>
          <a:bodyPr>
            <a:normAutofit/>
          </a:bodyPr>
          <a:lstStyle/>
          <a:p>
            <a:r>
              <a:rPr lang="en-US" dirty="0" smtClean="0"/>
              <a:t>There are 20,000 different kinds of bees on Earth!</a:t>
            </a:r>
          </a:p>
        </p:txBody>
      </p:sp>
      <p:pic>
        <p:nvPicPr>
          <p:cNvPr id="5" name="Picture 4" descr="IMG_341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32909" y="1519536"/>
            <a:ext cx="3123047" cy="2082031"/>
          </a:xfrm>
          <a:prstGeom prst="rect">
            <a:avLst/>
          </a:prstGeom>
        </p:spPr>
      </p:pic>
      <p:pic>
        <p:nvPicPr>
          <p:cNvPr id="6" name="Picture 5" descr="IMG_3224.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49879" y="4791363"/>
            <a:ext cx="2820939" cy="1888324"/>
          </a:xfrm>
          <a:prstGeom prst="rect">
            <a:avLst/>
          </a:prstGeom>
        </p:spPr>
      </p:pic>
      <p:pic>
        <p:nvPicPr>
          <p:cNvPr id="8" name="Picture 7" descr="IMG_3195.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47772" y="1519536"/>
            <a:ext cx="3123046" cy="2082031"/>
          </a:xfrm>
          <a:prstGeom prst="rect">
            <a:avLst/>
          </a:prstGeom>
        </p:spPr>
      </p:pic>
      <p:pic>
        <p:nvPicPr>
          <p:cNvPr id="10" name="Picture 9" descr="IMG_1576.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7032" y="4237182"/>
            <a:ext cx="3663758" cy="2442505"/>
          </a:xfrm>
          <a:prstGeom prst="rect">
            <a:avLst/>
          </a:prstGeom>
        </p:spPr>
      </p:pic>
      <p:pic>
        <p:nvPicPr>
          <p:cNvPr id="11" name="Picture 10" descr="IMG_1595.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19497" y="4791363"/>
            <a:ext cx="2832485" cy="1888323"/>
          </a:xfrm>
          <a:prstGeom prst="rect">
            <a:avLst/>
          </a:prstGeom>
        </p:spPr>
      </p:pic>
      <p:pic>
        <p:nvPicPr>
          <p:cNvPr id="9" name="Picture 8" descr="IMG_0927.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55940" y="3242622"/>
            <a:ext cx="2986978" cy="1991317"/>
          </a:xfrm>
          <a:prstGeom prst="rect">
            <a:avLst/>
          </a:prstGeom>
        </p:spPr>
      </p:pic>
    </p:spTree>
    <p:extLst>
      <p:ext uri="{BB962C8B-B14F-4D97-AF65-F5344CB8AC3E}">
        <p14:creationId xmlns:p14="http://schemas.microsoft.com/office/powerpoint/2010/main" val="3652189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POLLINATORS SUPPORT BIODIVERSITY</a:t>
            </a:r>
            <a:endParaRPr lang="en-US" dirty="0"/>
          </a:p>
        </p:txBody>
      </p:sp>
      <p:sp>
        <p:nvSpPr>
          <p:cNvPr id="3" name="Content Placeholder 2"/>
          <p:cNvSpPr>
            <a:spLocks noGrp="1"/>
          </p:cNvSpPr>
          <p:nvPr>
            <p:ph idx="1"/>
          </p:nvPr>
        </p:nvSpPr>
        <p:spPr>
          <a:xfrm>
            <a:off x="857251" y="2243708"/>
            <a:ext cx="7404653" cy="2282993"/>
          </a:xfrm>
        </p:spPr>
        <p:txBody>
          <a:bodyPr>
            <a:normAutofit/>
          </a:bodyPr>
          <a:lstStyle/>
          <a:p>
            <a:r>
              <a:rPr lang="en-US" dirty="0" smtClean="0"/>
              <a:t>90% of all plants flower and benefit from pollinator-assisted pollination, and only 20% could rely on wind pollination alone to reproduce.</a:t>
            </a:r>
          </a:p>
          <a:p>
            <a:r>
              <a:rPr lang="en-US" dirty="0" smtClean="0"/>
              <a:t>80% of the produce we depend on came from pollinator-assisted pollination.</a:t>
            </a:r>
          </a:p>
          <a:p>
            <a:pPr>
              <a:buFont typeface="Arial"/>
              <a:buChar char="•"/>
            </a:pPr>
            <a:r>
              <a:rPr lang="en-US" dirty="0"/>
              <a:t>1 in 3 bites </a:t>
            </a:r>
            <a:r>
              <a:rPr lang="en-US" dirty="0" smtClean="0"/>
              <a:t>of food we eat depends on animal pollination!</a:t>
            </a:r>
            <a:endParaRPr lang="en-US" dirty="0" smtClean="0"/>
          </a:p>
          <a:p>
            <a:pPr marL="34290" indent="0">
              <a:buNone/>
            </a:pPr>
            <a:endParaRPr lang="en-US" dirty="0" smtClean="0"/>
          </a:p>
          <a:p>
            <a:pPr marL="0" indent="0">
              <a:buNone/>
            </a:pPr>
            <a:endParaRPr lang="en-US" dirty="0" smtClean="0"/>
          </a:p>
        </p:txBody>
      </p:sp>
      <p:pic>
        <p:nvPicPr>
          <p:cNvPr id="6" name="Picture 5" descr="cacao-pod-cocoa-beans-and-chocolat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8418" y="5013239"/>
            <a:ext cx="2176319" cy="1450879"/>
          </a:xfrm>
          <a:prstGeom prst="rect">
            <a:avLst/>
          </a:prstGeom>
        </p:spPr>
      </p:pic>
      <p:pic>
        <p:nvPicPr>
          <p:cNvPr id="7" name="Picture 6" descr="raspberry-0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1999" y="4983787"/>
            <a:ext cx="1880980" cy="1480331"/>
          </a:xfrm>
          <a:prstGeom prst="rect">
            <a:avLst/>
          </a:prstGeom>
        </p:spPr>
      </p:pic>
      <p:pic>
        <p:nvPicPr>
          <p:cNvPr id="8" name="Picture 7" descr="End_of_Summer_Tomato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7509" y="5163125"/>
            <a:ext cx="1734657" cy="1300993"/>
          </a:xfrm>
          <a:prstGeom prst="rect">
            <a:avLst/>
          </a:prstGeom>
        </p:spPr>
      </p:pic>
      <p:pic>
        <p:nvPicPr>
          <p:cNvPr id="9" name="Picture 8" descr="fig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826" y="4983787"/>
            <a:ext cx="1736052" cy="1507270"/>
          </a:xfrm>
          <a:prstGeom prst="rect">
            <a:avLst/>
          </a:prstGeom>
        </p:spPr>
      </p:pic>
      <p:pic>
        <p:nvPicPr>
          <p:cNvPr id="5" name="Picture 4" descr="apple.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4737" y="5013905"/>
            <a:ext cx="1295748" cy="1477152"/>
          </a:xfrm>
          <a:prstGeom prst="rect">
            <a:avLst/>
          </a:prstGeom>
        </p:spPr>
      </p:pic>
    </p:spTree>
    <p:extLst>
      <p:ext uri="{BB962C8B-B14F-4D97-AF65-F5344CB8AC3E}">
        <p14:creationId xmlns:p14="http://schemas.microsoft.com/office/powerpoint/2010/main" val="1078121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B9C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POLLINATORS SUPPORT BIODIVERSITY</a:t>
            </a:r>
            <a:endParaRPr lang="en-US" dirty="0"/>
          </a:p>
        </p:txBody>
      </p:sp>
      <p:sp>
        <p:nvSpPr>
          <p:cNvPr id="3" name="Content Placeholder 2"/>
          <p:cNvSpPr>
            <a:spLocks noGrp="1"/>
          </p:cNvSpPr>
          <p:nvPr>
            <p:ph idx="1"/>
          </p:nvPr>
        </p:nvSpPr>
        <p:spPr/>
        <p:txBody>
          <a:bodyPr/>
          <a:lstStyle/>
          <a:p>
            <a:pPr marL="0" indent="0">
              <a:buNone/>
            </a:pPr>
            <a:r>
              <a:rPr lang="en-US" dirty="0" smtClean="0"/>
              <a:t>Activity showing how pollination supports a variety of lives including us</a:t>
            </a:r>
            <a:endParaRPr lang="en-US" dirty="0"/>
          </a:p>
          <a:p>
            <a:pPr marL="342900" indent="-342900"/>
            <a:r>
              <a:rPr lang="en-US" dirty="0" smtClean="0"/>
              <a:t>Puzzles!</a:t>
            </a:r>
            <a:endParaRPr lang="en-US" dirty="0"/>
          </a:p>
        </p:txBody>
      </p:sp>
    </p:spTree>
    <p:extLst>
      <p:ext uri="{BB962C8B-B14F-4D97-AF65-F5344CB8AC3E}">
        <p14:creationId xmlns:p14="http://schemas.microsoft.com/office/powerpoint/2010/main" val="4077802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21902"/>
            <a:ext cx="7406640" cy="1356360"/>
          </a:xfrm>
        </p:spPr>
        <p:txBody>
          <a:bodyPr/>
          <a:lstStyle/>
          <a:p>
            <a:r>
              <a:rPr lang="en-US" dirty="0" smtClean="0"/>
              <a:t>THREATS TO BIODIVERSITY</a:t>
            </a:r>
            <a:endParaRPr lang="en-US" dirty="0"/>
          </a:p>
        </p:txBody>
      </p:sp>
      <p:sp>
        <p:nvSpPr>
          <p:cNvPr id="3" name="Content Placeholder 2"/>
          <p:cNvSpPr>
            <a:spLocks noGrp="1"/>
          </p:cNvSpPr>
          <p:nvPr>
            <p:ph idx="1"/>
          </p:nvPr>
        </p:nvSpPr>
        <p:spPr>
          <a:xfrm>
            <a:off x="934221" y="1258392"/>
            <a:ext cx="5812568" cy="533338"/>
          </a:xfrm>
        </p:spPr>
        <p:txBody>
          <a:bodyPr>
            <a:normAutofit/>
          </a:bodyPr>
          <a:lstStyle/>
          <a:p>
            <a:pPr marL="34290" indent="0">
              <a:buNone/>
            </a:pPr>
            <a:r>
              <a:rPr lang="en-US" dirty="0" smtClean="0">
                <a:solidFill>
                  <a:srgbClr val="3366FF"/>
                </a:solidFill>
              </a:rPr>
              <a:t>LOSS OF POLLINATORS! </a:t>
            </a:r>
            <a:endParaRPr lang="en-US" dirty="0">
              <a:solidFill>
                <a:srgbClr val="3366FF"/>
              </a:solidFill>
            </a:endParaRPr>
          </a:p>
        </p:txBody>
      </p:sp>
      <p:pic>
        <p:nvPicPr>
          <p:cNvPr id="4" name="Picture 3" descr="PollinatorsPlantsPeople.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6242" y="1588524"/>
            <a:ext cx="6179097" cy="518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976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93877"/>
            <a:ext cx="7406640" cy="1356360"/>
          </a:xfrm>
        </p:spPr>
        <p:txBody>
          <a:bodyPr>
            <a:normAutofit/>
          </a:bodyPr>
          <a:lstStyle/>
          <a:p>
            <a:r>
              <a:rPr lang="en-US" dirty="0" smtClean="0"/>
              <a:t>POLLINATORS ARE STRUGGLING</a:t>
            </a:r>
            <a:endParaRPr lang="en-US" dirty="0"/>
          </a:p>
        </p:txBody>
      </p:sp>
      <p:sp>
        <p:nvSpPr>
          <p:cNvPr id="3" name="Content Placeholder 2"/>
          <p:cNvSpPr>
            <a:spLocks noGrp="1"/>
          </p:cNvSpPr>
          <p:nvPr>
            <p:ph idx="1"/>
          </p:nvPr>
        </p:nvSpPr>
        <p:spPr>
          <a:xfrm>
            <a:off x="857252" y="2182692"/>
            <a:ext cx="4368784" cy="1399578"/>
          </a:xfrm>
        </p:spPr>
        <p:txBody>
          <a:bodyPr>
            <a:normAutofit/>
          </a:bodyPr>
          <a:lstStyle/>
          <a:p>
            <a:r>
              <a:rPr lang="en-US" dirty="0" smtClean="0"/>
              <a:t>Loss of habitat</a:t>
            </a:r>
          </a:p>
          <a:p>
            <a:r>
              <a:rPr lang="en-US" dirty="0" smtClean="0"/>
              <a:t>Lack of food (flowering plants)</a:t>
            </a:r>
          </a:p>
          <a:p>
            <a:r>
              <a:rPr lang="en-US" dirty="0" smtClean="0"/>
              <a:t>Use of pesticides (toxic chemicals)</a:t>
            </a:r>
          </a:p>
          <a:p>
            <a:pPr marL="457200" lvl="1" indent="0">
              <a:buNone/>
            </a:pPr>
            <a:endParaRPr lang="en-US" dirty="0" smtClean="0"/>
          </a:p>
        </p:txBody>
      </p:sp>
      <p:pic>
        <p:nvPicPr>
          <p:cNvPr id="4" name="Picture 3" descr="green law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1677" y="1683494"/>
            <a:ext cx="3197299" cy="2397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OTC pesticide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0885" y="4129647"/>
            <a:ext cx="4078539" cy="2294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1079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PESTICIDES </a:t>
            </a:r>
            <a:endParaRPr lang="en-US" dirty="0"/>
          </a:p>
        </p:txBody>
      </p:sp>
      <p:sp>
        <p:nvSpPr>
          <p:cNvPr id="3" name="Content Placeholder 2"/>
          <p:cNvSpPr>
            <a:spLocks noGrp="1"/>
          </p:cNvSpPr>
          <p:nvPr>
            <p:ph idx="1"/>
          </p:nvPr>
        </p:nvSpPr>
        <p:spPr>
          <a:xfrm>
            <a:off x="857252" y="2057400"/>
            <a:ext cx="5826352" cy="1845298"/>
          </a:xfrm>
        </p:spPr>
        <p:txBody>
          <a:bodyPr>
            <a:normAutofit/>
          </a:bodyPr>
          <a:lstStyle/>
          <a:p>
            <a:pPr marL="205740" lvl="1" indent="0">
              <a:buNone/>
            </a:pPr>
            <a:r>
              <a:rPr lang="en-US" sz="2000" dirty="0" smtClean="0"/>
              <a:t>INCLUDE:</a:t>
            </a:r>
          </a:p>
          <a:p>
            <a:pPr lvl="1"/>
            <a:r>
              <a:rPr lang="en-US" sz="2000" dirty="0" smtClean="0"/>
              <a:t>Insecticides</a:t>
            </a:r>
            <a:r>
              <a:rPr lang="en-US" sz="2000" dirty="0"/>
              <a:t>: targets insects (remember the list</a:t>
            </a:r>
            <a:r>
              <a:rPr lang="en-US" sz="2000" dirty="0" smtClean="0"/>
              <a:t>?)</a:t>
            </a:r>
          </a:p>
          <a:p>
            <a:pPr lvl="1"/>
            <a:r>
              <a:rPr lang="en-US" sz="2000" dirty="0" smtClean="0"/>
              <a:t>Herbicides</a:t>
            </a:r>
            <a:r>
              <a:rPr lang="en-US" sz="2000" dirty="0"/>
              <a:t>: targets weeds (includes many </a:t>
            </a:r>
            <a:r>
              <a:rPr lang="en-US" sz="2000" dirty="0" smtClean="0"/>
              <a:t>flowers)</a:t>
            </a:r>
          </a:p>
          <a:p>
            <a:pPr lvl="1"/>
            <a:r>
              <a:rPr lang="en-US" sz="2000" dirty="0" smtClean="0"/>
              <a:t>Fungicides</a:t>
            </a:r>
            <a:r>
              <a:rPr lang="en-US" sz="2000" dirty="0"/>
              <a:t>: targets fungus (disrupts soil health)</a:t>
            </a:r>
          </a:p>
          <a:p>
            <a:pPr marL="0" indent="0">
              <a:buNone/>
            </a:pPr>
            <a:endParaRPr lang="en-US" dirty="0" smtClean="0"/>
          </a:p>
          <a:p>
            <a:pPr marL="0" indent="0">
              <a:buNone/>
            </a:pPr>
            <a:endParaRPr lang="en-US" dirty="0"/>
          </a:p>
          <a:p>
            <a:pPr marL="0" indent="0">
              <a:buNone/>
            </a:pPr>
            <a:endParaRPr lang="en-US" dirty="0" smtClean="0"/>
          </a:p>
          <a:p>
            <a:pPr marL="457200" lvl="1" indent="0">
              <a:buNone/>
            </a:pPr>
            <a:endParaRPr lang="en-US" dirty="0" smtClean="0"/>
          </a:p>
        </p:txBody>
      </p:sp>
      <p:sp>
        <p:nvSpPr>
          <p:cNvPr id="4" name="TextBox 3"/>
          <p:cNvSpPr txBox="1"/>
          <p:nvPr/>
        </p:nvSpPr>
        <p:spPr>
          <a:xfrm>
            <a:off x="1074655" y="3902698"/>
            <a:ext cx="6674306" cy="646331"/>
          </a:xfrm>
          <a:prstGeom prst="rect">
            <a:avLst/>
          </a:prstGeom>
          <a:noFill/>
        </p:spPr>
        <p:txBody>
          <a:bodyPr wrap="square" rtlCol="0">
            <a:spAutoFit/>
          </a:bodyPr>
          <a:lstStyle/>
          <a:p>
            <a:pPr lvl="0" defTabSz="685800">
              <a:lnSpc>
                <a:spcPct val="90000"/>
              </a:lnSpc>
              <a:spcBef>
                <a:spcPts val="1000"/>
              </a:spcBef>
              <a:buClr>
                <a:srgbClr val="A6B727"/>
              </a:buClr>
              <a:buSzPct val="80000"/>
            </a:pPr>
            <a:r>
              <a:rPr lang="en-US" sz="2000" dirty="0">
                <a:solidFill>
                  <a:srgbClr val="A6B727"/>
                </a:solidFill>
              </a:rPr>
              <a:t>Pesticides get into the soil, drinking water, and food of animals living where the chemicals are used.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118" y="4263238"/>
            <a:ext cx="2217106" cy="2217106"/>
          </a:xfrm>
          <a:prstGeom prst="rect">
            <a:avLst/>
          </a:prstGeom>
        </p:spPr>
      </p:pic>
    </p:spTree>
    <p:extLst>
      <p:ext uri="{BB962C8B-B14F-4D97-AF65-F5344CB8AC3E}">
        <p14:creationId xmlns:p14="http://schemas.microsoft.com/office/powerpoint/2010/main" val="2155445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BIODIVERSITY?</a:t>
            </a:r>
            <a:endParaRPr lang="en-US" dirty="0"/>
          </a:p>
        </p:txBody>
      </p:sp>
      <p:sp>
        <p:nvSpPr>
          <p:cNvPr id="3" name="Content Placeholder 2"/>
          <p:cNvSpPr>
            <a:spLocks noGrp="1"/>
          </p:cNvSpPr>
          <p:nvPr>
            <p:ph idx="1"/>
          </p:nvPr>
        </p:nvSpPr>
        <p:spPr>
          <a:xfrm>
            <a:off x="749431" y="1965960"/>
            <a:ext cx="4905632" cy="1492322"/>
          </a:xfrm>
        </p:spPr>
        <p:txBody>
          <a:bodyPr>
            <a:noAutofit/>
          </a:bodyPr>
          <a:lstStyle/>
          <a:p>
            <a:pPr>
              <a:lnSpc>
                <a:spcPct val="100000"/>
              </a:lnSpc>
            </a:pPr>
            <a:r>
              <a:rPr lang="en-US" dirty="0" smtClean="0"/>
              <a:t>Bio: means life</a:t>
            </a:r>
          </a:p>
          <a:p>
            <a:pPr>
              <a:lnSpc>
                <a:spcPct val="100000"/>
              </a:lnSpc>
            </a:pPr>
            <a:r>
              <a:rPr lang="en-US" dirty="0" smtClean="0"/>
              <a:t>Diversity: means variety</a:t>
            </a:r>
          </a:p>
          <a:p>
            <a:pPr>
              <a:lnSpc>
                <a:spcPct val="100000"/>
              </a:lnSpc>
            </a:pPr>
            <a:r>
              <a:rPr lang="en-US" dirty="0" smtClean="0"/>
              <a:t>Biodiversity = variety of life</a:t>
            </a:r>
          </a:p>
        </p:txBody>
      </p:sp>
      <p:pic>
        <p:nvPicPr>
          <p:cNvPr id="1028" name="Picture 4" descr="http://www.motherearthnews.com/~/media/Images/MEN/Editorial/Articles/Magazine%20Articles/1981/05-01/The%20Importance%20of%20Preserving%20Biodiversity/069%20preserving%20biodiversity%20-%20Fotolia%20-%20Danielle%20Bonardell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50861" y="3287731"/>
            <a:ext cx="3701051" cy="3303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9431" y="3546483"/>
            <a:ext cx="4905632" cy="984885"/>
          </a:xfrm>
          <a:prstGeom prst="rect">
            <a:avLst/>
          </a:prstGeom>
          <a:noFill/>
        </p:spPr>
        <p:txBody>
          <a:bodyPr wrap="square" rtlCol="0">
            <a:spAutoFit/>
          </a:bodyPr>
          <a:lstStyle/>
          <a:p>
            <a:pPr marL="34290" indent="0">
              <a:buNone/>
            </a:pPr>
            <a:r>
              <a:rPr lang="en-US" sz="2000" b="1" dirty="0">
                <a:solidFill>
                  <a:srgbClr val="3366FF"/>
                </a:solidFill>
              </a:rPr>
              <a:t>POLLINATORS ENCOURAGE LOTS</a:t>
            </a:r>
          </a:p>
          <a:p>
            <a:pPr marL="34290" indent="0">
              <a:buNone/>
            </a:pPr>
            <a:r>
              <a:rPr lang="en-US" sz="2000" b="1" dirty="0">
                <a:solidFill>
                  <a:srgbClr val="3366FF"/>
                </a:solidFill>
              </a:rPr>
              <a:t>OF VARIETY OF LIFE!</a:t>
            </a:r>
          </a:p>
          <a:p>
            <a:endParaRPr lang="en-US" dirty="0"/>
          </a:p>
        </p:txBody>
      </p:sp>
    </p:spTree>
    <p:extLst>
      <p:ext uri="{BB962C8B-B14F-4D97-AF65-F5344CB8AC3E}">
        <p14:creationId xmlns:p14="http://schemas.microsoft.com/office/powerpoint/2010/main" val="416609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92685"/>
            <a:ext cx="8229600" cy="3733800"/>
          </a:xfrm>
        </p:spPr>
        <p:txBody>
          <a:bodyPr>
            <a:normAutofit/>
          </a:bodyPr>
          <a:lstStyle/>
          <a:p>
            <a:pPr marL="0" indent="0" algn="ctr">
              <a:buNone/>
            </a:pPr>
            <a:r>
              <a:rPr lang="en-US" sz="6000" dirty="0" smtClean="0"/>
              <a:t>WE DON’T NEED PESTICIDES TO CONTROL PESTS! THINK NATURAL!</a:t>
            </a:r>
          </a:p>
          <a:p>
            <a:pPr marL="457200" lvl="1" indent="0">
              <a:buNone/>
            </a:pPr>
            <a:endParaRPr lang="en-US" dirty="0" smtClean="0"/>
          </a:p>
        </p:txBody>
      </p:sp>
    </p:spTree>
    <p:extLst>
      <p:ext uri="{BB962C8B-B14F-4D97-AF65-F5344CB8AC3E}">
        <p14:creationId xmlns:p14="http://schemas.microsoft.com/office/powerpoint/2010/main" val="8802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806690" cy="1356360"/>
          </a:xfrm>
        </p:spPr>
        <p:txBody>
          <a:bodyPr/>
          <a:lstStyle/>
          <a:p>
            <a:r>
              <a:rPr lang="en-US" dirty="0" smtClean="0"/>
              <a:t>FEED THE SOIL: BIODIVERSITY BELOW THE GROUND</a:t>
            </a:r>
            <a:endParaRPr lang="en-US" dirty="0"/>
          </a:p>
        </p:txBody>
      </p:sp>
      <p:sp>
        <p:nvSpPr>
          <p:cNvPr id="3" name="Content Placeholder 2"/>
          <p:cNvSpPr>
            <a:spLocks noGrp="1"/>
          </p:cNvSpPr>
          <p:nvPr>
            <p:ph idx="1"/>
          </p:nvPr>
        </p:nvSpPr>
        <p:spPr>
          <a:xfrm>
            <a:off x="457200" y="2108899"/>
            <a:ext cx="3694670" cy="3383233"/>
          </a:xfrm>
        </p:spPr>
        <p:txBody>
          <a:bodyPr>
            <a:normAutofit/>
          </a:bodyPr>
          <a:lstStyle/>
          <a:p>
            <a:pPr marL="0" indent="0">
              <a:buNone/>
            </a:pPr>
            <a:endParaRPr lang="en-US" dirty="0" smtClean="0"/>
          </a:p>
          <a:p>
            <a:pPr marL="342900" indent="-342900"/>
            <a:r>
              <a:rPr lang="en-US" dirty="0" smtClean="0"/>
              <a:t>Disturb it less</a:t>
            </a:r>
            <a:endParaRPr lang="en-US" dirty="0"/>
          </a:p>
          <a:p>
            <a:pPr marL="342900" indent="-342900"/>
            <a:r>
              <a:rPr lang="en-US" dirty="0" smtClean="0"/>
              <a:t>Plant diverse plants</a:t>
            </a:r>
          </a:p>
          <a:p>
            <a:pPr marL="342900" indent="-342900"/>
            <a:r>
              <a:rPr lang="en-US" dirty="0" smtClean="0"/>
              <a:t>Keep living roots in it</a:t>
            </a:r>
          </a:p>
          <a:p>
            <a:pPr marL="342900" indent="-342900"/>
            <a:r>
              <a:rPr lang="en-US" dirty="0" smtClean="0"/>
              <a:t>Keep the soil covered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937" y="4123576"/>
            <a:ext cx="6600438" cy="2444996"/>
          </a:xfrm>
          <a:prstGeom prst="rect">
            <a:avLst/>
          </a:prstGeom>
        </p:spPr>
      </p:pic>
    </p:spTree>
    <p:extLst>
      <p:ext uri="{BB962C8B-B14F-4D97-AF65-F5344CB8AC3E}">
        <p14:creationId xmlns:p14="http://schemas.microsoft.com/office/powerpoint/2010/main" val="1440560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48" y="540327"/>
            <a:ext cx="7879042" cy="1356360"/>
          </a:xfrm>
        </p:spPr>
        <p:txBody>
          <a:bodyPr>
            <a:normAutofit/>
          </a:bodyPr>
          <a:lstStyle/>
          <a:p>
            <a:r>
              <a:rPr lang="en-US" dirty="0" smtClean="0"/>
              <a:t>PUT HABITAT BACK: BIODIVERSITY ABOVE THE GROUND</a:t>
            </a:r>
            <a:endParaRPr lang="en-US" dirty="0"/>
          </a:p>
        </p:txBody>
      </p:sp>
      <p:sp>
        <p:nvSpPr>
          <p:cNvPr id="3" name="Content Placeholder 2"/>
          <p:cNvSpPr>
            <a:spLocks noGrp="1"/>
          </p:cNvSpPr>
          <p:nvPr>
            <p:ph idx="1"/>
          </p:nvPr>
        </p:nvSpPr>
        <p:spPr>
          <a:xfrm>
            <a:off x="518984" y="2179492"/>
            <a:ext cx="7361824" cy="3080666"/>
          </a:xfrm>
        </p:spPr>
        <p:txBody>
          <a:bodyPr>
            <a:normAutofit/>
          </a:bodyPr>
          <a:lstStyle/>
          <a:p>
            <a:pPr marL="342900" indent="-342900"/>
            <a:r>
              <a:rPr lang="en-US" dirty="0" smtClean="0"/>
              <a:t>Plant pesticide-free bushes and trees (shelter)</a:t>
            </a:r>
          </a:p>
          <a:p>
            <a:pPr marL="342900" indent="-342900"/>
            <a:r>
              <a:rPr lang="en-US" dirty="0" smtClean="0"/>
              <a:t>Leave some open soil under bushes and trees (shelter)</a:t>
            </a:r>
          </a:p>
          <a:p>
            <a:pPr marL="342900" indent="-342900"/>
            <a:r>
              <a:rPr lang="en-US" dirty="0" smtClean="0"/>
              <a:t>Place bird, bat, and bee houses (shelter) </a:t>
            </a:r>
          </a:p>
          <a:p>
            <a:pPr marL="342900" indent="-342900"/>
            <a:r>
              <a:rPr lang="en-US" dirty="0" smtClean="0"/>
              <a:t>Plant </a:t>
            </a:r>
            <a:r>
              <a:rPr lang="en-US" dirty="0"/>
              <a:t>organic fruit-producing plants (</a:t>
            </a:r>
            <a:r>
              <a:rPr lang="en-US" dirty="0" smtClean="0"/>
              <a:t>food)</a:t>
            </a:r>
          </a:p>
          <a:p>
            <a:pPr marL="342900" indent="-342900"/>
            <a:r>
              <a:rPr lang="en-US" dirty="0" smtClean="0"/>
              <a:t>Plant </a:t>
            </a:r>
            <a:r>
              <a:rPr lang="en-US" dirty="0"/>
              <a:t>organic native wildflowers that bloom at different times during the growing season (</a:t>
            </a:r>
            <a:r>
              <a:rPr lang="en-US" dirty="0" smtClean="0"/>
              <a:t>food)</a:t>
            </a:r>
          </a:p>
          <a:p>
            <a:pPr marL="342900" indent="-342900"/>
            <a:r>
              <a:rPr lang="en-US" dirty="0" smtClean="0"/>
              <a:t>Provide </a:t>
            </a:r>
            <a:r>
              <a:rPr lang="en-US" dirty="0"/>
              <a:t>a source of water</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211" y="4305382"/>
            <a:ext cx="3282597" cy="2197441"/>
          </a:xfrm>
          <a:prstGeom prst="rect">
            <a:avLst/>
          </a:prstGeom>
        </p:spPr>
      </p:pic>
    </p:spTree>
    <p:extLst>
      <p:ext uri="{BB962C8B-B14F-4D97-AF65-F5344CB8AC3E}">
        <p14:creationId xmlns:p14="http://schemas.microsoft.com/office/powerpoint/2010/main" val="2086880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77" y="226004"/>
            <a:ext cx="8397394" cy="1359572"/>
          </a:xfrm>
        </p:spPr>
        <p:txBody>
          <a:bodyPr>
            <a:normAutofit/>
          </a:bodyPr>
          <a:lstStyle/>
          <a:p>
            <a:r>
              <a:rPr lang="en-US" dirty="0" smtClean="0"/>
              <a:t>BUILD YOUR OWN NATIVE BEE HOUSE! </a:t>
            </a:r>
            <a:endParaRPr lang="en-US" dirty="0"/>
          </a:p>
        </p:txBody>
      </p:sp>
      <p:pic>
        <p:nvPicPr>
          <p:cNvPr id="3" name="Picture 2" descr="IMG_344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972" y="1235362"/>
            <a:ext cx="3394364" cy="5091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9128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LEAFCUTTER BEE</a:t>
            </a:r>
            <a:endParaRPr lang="en-US" dirty="0"/>
          </a:p>
        </p:txBody>
      </p:sp>
      <p:pic>
        <p:nvPicPr>
          <p:cNvPr id="4" name="Content Placeholder 3" descr="IMG_0936.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857250" y="2057400"/>
            <a:ext cx="740465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5100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a:xfrm>
            <a:off x="857250" y="2057400"/>
            <a:ext cx="4967817" cy="3903133"/>
          </a:xfrm>
        </p:spPr>
        <p:txBody>
          <a:bodyPr/>
          <a:lstStyle/>
          <a:p>
            <a:r>
              <a:rPr lang="en-US" dirty="0" smtClean="0"/>
              <a:t>Who can tell me what biodiversity is?</a:t>
            </a:r>
          </a:p>
          <a:p>
            <a:r>
              <a:rPr lang="en-US" dirty="0" smtClean="0"/>
              <a:t>What happens when one or more organisms is removed from an ecosystem?</a:t>
            </a:r>
          </a:p>
          <a:p>
            <a:r>
              <a:rPr lang="en-US" dirty="0" smtClean="0"/>
              <a:t>What is pollination?</a:t>
            </a:r>
          </a:p>
          <a:p>
            <a:r>
              <a:rPr lang="en-US" dirty="0" smtClean="0"/>
              <a:t>Who can name a pollinator?</a:t>
            </a:r>
          </a:p>
          <a:p>
            <a:r>
              <a:rPr lang="en-US" dirty="0" smtClean="0"/>
              <a:t>What are some things that threaten pollinators?</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022" y="609600"/>
            <a:ext cx="2368557" cy="18798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63" y="4696177"/>
            <a:ext cx="2898856" cy="181178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077" y="3564155"/>
            <a:ext cx="3537790" cy="2037914"/>
          </a:xfrm>
          <a:prstGeom prst="rect">
            <a:avLst/>
          </a:prstGeom>
        </p:spPr>
      </p:pic>
    </p:spTree>
    <p:extLst>
      <p:ext uri="{BB962C8B-B14F-4D97-AF65-F5344CB8AC3E}">
        <p14:creationId xmlns:p14="http://schemas.microsoft.com/office/powerpoint/2010/main" val="2727105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BIODIVERSITY: </a:t>
            </a:r>
            <a:r>
              <a:rPr lang="en-US" sz="3200" dirty="0" smtClean="0"/>
              <a:t>Exploring Genetic Diversity</a:t>
            </a:r>
            <a:endParaRPr lang="en-US" dirty="0"/>
          </a:p>
        </p:txBody>
      </p:sp>
      <p:sp>
        <p:nvSpPr>
          <p:cNvPr id="3" name="Content Placeholder 2"/>
          <p:cNvSpPr>
            <a:spLocks noGrp="1"/>
          </p:cNvSpPr>
          <p:nvPr>
            <p:ph idx="1"/>
          </p:nvPr>
        </p:nvSpPr>
        <p:spPr>
          <a:xfrm>
            <a:off x="679912" y="2281213"/>
            <a:ext cx="6692867" cy="1084156"/>
          </a:xfrm>
        </p:spPr>
        <p:txBody>
          <a:bodyPr>
            <a:normAutofit/>
          </a:bodyPr>
          <a:lstStyle/>
          <a:p>
            <a:r>
              <a:rPr lang="en-US" dirty="0" smtClean="0"/>
              <a:t>Look around the room, and observe the differences and similarities you share.</a:t>
            </a:r>
          </a:p>
          <a:p>
            <a:r>
              <a:rPr lang="en-US" dirty="0" smtClean="0"/>
              <a:t>This is called </a:t>
            </a:r>
            <a:r>
              <a:rPr lang="en-US" b="1" dirty="0">
                <a:solidFill>
                  <a:srgbClr val="3366FF"/>
                </a:solidFill>
              </a:rPr>
              <a:t>GENETIC </a:t>
            </a:r>
            <a:r>
              <a:rPr lang="en-US" b="1" dirty="0">
                <a:solidFill>
                  <a:srgbClr val="0070C0"/>
                </a:solidFill>
              </a:rPr>
              <a:t>DIVERSITY</a:t>
            </a:r>
            <a:r>
              <a:rPr lang="en-US" b="1" dirty="0">
                <a:solidFill>
                  <a:srgbClr val="3366FF"/>
                </a:solidFill>
              </a:rPr>
              <a:t> </a:t>
            </a:r>
          </a:p>
          <a:p>
            <a:endParaRPr lang="en-US" b="1" dirty="0" smtClean="0">
              <a:solidFill>
                <a:srgbClr val="0088EE"/>
              </a:solidFill>
            </a:endParaRPr>
          </a:p>
        </p:txBody>
      </p:sp>
      <p:pic>
        <p:nvPicPr>
          <p:cNvPr id="2050" name="Picture 2" descr="https://www.geneticliteracyproject.org/wp-content/uploads/2012/10/genetic-diversity-300x3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62445" y="4169204"/>
            <a:ext cx="2499366" cy="249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69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BIODIVERSITY: </a:t>
            </a:r>
            <a:br>
              <a:rPr lang="en-US" dirty="0" smtClean="0"/>
            </a:br>
            <a:r>
              <a:rPr lang="en-US" sz="3200" dirty="0" smtClean="0"/>
              <a:t>Ecological Diversity</a:t>
            </a:r>
            <a:endParaRPr lang="en-US" sz="3200" dirty="0"/>
          </a:p>
        </p:txBody>
      </p:sp>
      <p:sp>
        <p:nvSpPr>
          <p:cNvPr id="3" name="Content Placeholder 2"/>
          <p:cNvSpPr>
            <a:spLocks noGrp="1"/>
          </p:cNvSpPr>
          <p:nvPr>
            <p:ph idx="1"/>
          </p:nvPr>
        </p:nvSpPr>
        <p:spPr>
          <a:xfrm>
            <a:off x="857251" y="2057400"/>
            <a:ext cx="7404653" cy="2109247"/>
          </a:xfrm>
        </p:spPr>
        <p:txBody>
          <a:bodyPr>
            <a:normAutofit/>
          </a:bodyPr>
          <a:lstStyle/>
          <a:p>
            <a:pPr>
              <a:lnSpc>
                <a:spcPct val="100000"/>
              </a:lnSpc>
            </a:pPr>
            <a:r>
              <a:rPr lang="en-US" dirty="0" smtClean="0">
                <a:solidFill>
                  <a:srgbClr val="3366FF"/>
                </a:solidFill>
              </a:rPr>
              <a:t>VARIETY OF HABITATS </a:t>
            </a:r>
            <a:r>
              <a:rPr lang="en-US" dirty="0" smtClean="0"/>
              <a:t>within an ecosystem that supports a large variety of lives.</a:t>
            </a:r>
          </a:p>
          <a:p>
            <a:pPr>
              <a:lnSpc>
                <a:spcPct val="100000"/>
              </a:lnSpc>
            </a:pPr>
            <a:r>
              <a:rPr lang="en-US" dirty="0" smtClean="0">
                <a:solidFill>
                  <a:srgbClr val="3366FF"/>
                </a:solidFill>
              </a:rPr>
              <a:t>A habitat includes</a:t>
            </a:r>
            <a:r>
              <a:rPr lang="en-US" dirty="0" smtClean="0"/>
              <a:t>: food, water, and shelter.</a:t>
            </a:r>
          </a:p>
          <a:p>
            <a:pPr>
              <a:lnSpc>
                <a:spcPct val="100000"/>
              </a:lnSpc>
            </a:pPr>
            <a:r>
              <a:rPr lang="en-US" dirty="0" smtClean="0">
                <a:solidFill>
                  <a:srgbClr val="3366FF"/>
                </a:solidFill>
              </a:rPr>
              <a:t>An ecosystem </a:t>
            </a:r>
            <a:r>
              <a:rPr lang="en-US" dirty="0" smtClean="0"/>
              <a:t>is a group of different habitats supporting each other.</a:t>
            </a:r>
          </a:p>
          <a:p>
            <a:pPr marL="0" indent="0">
              <a:buNone/>
            </a:pPr>
            <a:endParaRPr lang="en-US" dirty="0"/>
          </a:p>
        </p:txBody>
      </p:sp>
      <p:pic>
        <p:nvPicPr>
          <p:cNvPr id="5" name="Picture 4" descr="05-pollen-dappled-bat-6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3719" y="4795421"/>
            <a:ext cx="2120583" cy="1592020"/>
          </a:xfrm>
          <a:prstGeom prst="rect">
            <a:avLst/>
          </a:prstGeom>
        </p:spPr>
      </p:pic>
      <p:pic>
        <p:nvPicPr>
          <p:cNvPr id="6" name="Picture 5" descr="Dollarphotoclub_58392437resize_web_resolution-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117" y="4795421"/>
            <a:ext cx="2179450" cy="1592020"/>
          </a:xfrm>
          <a:prstGeom prst="rect">
            <a:avLst/>
          </a:prstGeom>
        </p:spPr>
      </p:pic>
      <p:pic>
        <p:nvPicPr>
          <p:cNvPr id="7" name="Picture 6" descr="IMG_050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3656" y="4795420"/>
            <a:ext cx="3007860" cy="1592020"/>
          </a:xfrm>
          <a:prstGeom prst="rect">
            <a:avLst/>
          </a:prstGeom>
        </p:spPr>
      </p:pic>
      <p:pic>
        <p:nvPicPr>
          <p:cNvPr id="4" name="Picture 3" descr="yucca_moth_Ann_Cooper_Buguide_lg.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02958" y="4795420"/>
            <a:ext cx="2238102" cy="1598644"/>
          </a:xfrm>
          <a:prstGeom prst="rect">
            <a:avLst/>
          </a:prstGeom>
        </p:spPr>
      </p:pic>
    </p:spTree>
    <p:extLst>
      <p:ext uri="{BB962C8B-B14F-4D97-AF65-F5344CB8AC3E}">
        <p14:creationId xmlns:p14="http://schemas.microsoft.com/office/powerpoint/2010/main" val="2050690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9C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BIODIVERSITY WORK?</a:t>
            </a:r>
            <a:endParaRPr lang="en-US" dirty="0"/>
          </a:p>
        </p:txBody>
      </p:sp>
      <p:sp>
        <p:nvSpPr>
          <p:cNvPr id="3" name="Content Placeholder 2"/>
          <p:cNvSpPr>
            <a:spLocks noGrp="1"/>
          </p:cNvSpPr>
          <p:nvPr>
            <p:ph idx="1"/>
          </p:nvPr>
        </p:nvSpPr>
        <p:spPr>
          <a:xfrm>
            <a:off x="857251" y="2057400"/>
            <a:ext cx="6124317" cy="994719"/>
          </a:xfrm>
        </p:spPr>
        <p:txBody>
          <a:bodyPr/>
          <a:lstStyle/>
          <a:p>
            <a:pPr marL="0" indent="0">
              <a:buNone/>
            </a:pPr>
            <a:r>
              <a:rPr lang="en-US" dirty="0" smtClean="0"/>
              <a:t>Soil to plant to air picture followed by group cup activity        		10 min</a:t>
            </a:r>
          </a:p>
        </p:txBody>
      </p:sp>
    </p:spTree>
    <p:extLst>
      <p:ext uri="{BB962C8B-B14F-4D97-AF65-F5344CB8AC3E}">
        <p14:creationId xmlns:p14="http://schemas.microsoft.com/office/powerpoint/2010/main" val="1380184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465138"/>
            <a:ext cx="6709274" cy="1356188"/>
          </a:xfrm>
        </p:spPr>
        <p:txBody>
          <a:bodyPr>
            <a:normAutofit/>
          </a:bodyPr>
          <a:lstStyle/>
          <a:p>
            <a:r>
              <a:rPr lang="en-US" dirty="0" smtClean="0"/>
              <a:t>WHY IS BIODIVERSITY IMPORTANT?</a:t>
            </a:r>
            <a:endParaRPr lang="en-US" dirty="0"/>
          </a:p>
        </p:txBody>
      </p:sp>
      <p:sp>
        <p:nvSpPr>
          <p:cNvPr id="3" name="Content Placeholder 2"/>
          <p:cNvSpPr>
            <a:spLocks noGrp="1"/>
          </p:cNvSpPr>
          <p:nvPr>
            <p:ph idx="1"/>
          </p:nvPr>
        </p:nvSpPr>
        <p:spPr>
          <a:xfrm>
            <a:off x="460375" y="2257980"/>
            <a:ext cx="4865387" cy="970994"/>
          </a:xfrm>
        </p:spPr>
        <p:txBody>
          <a:bodyPr>
            <a:normAutofit fontScale="85000" lnSpcReduction="20000"/>
          </a:bodyPr>
          <a:lstStyle/>
          <a:p>
            <a:pPr>
              <a:lnSpc>
                <a:spcPct val="100000"/>
              </a:lnSpc>
            </a:pPr>
            <a:r>
              <a:rPr lang="en-US" dirty="0" smtClean="0"/>
              <a:t>Provides a variety of foods and resources.</a:t>
            </a:r>
          </a:p>
          <a:p>
            <a:pPr>
              <a:lnSpc>
                <a:spcPct val="100000"/>
              </a:lnSpc>
            </a:pPr>
            <a:r>
              <a:rPr lang="en-US" dirty="0" smtClean="0"/>
              <a:t>Defends against diseases and pests.</a:t>
            </a:r>
          </a:p>
          <a:p>
            <a:pPr>
              <a:lnSpc>
                <a:spcPct val="100000"/>
              </a:lnSpc>
            </a:pPr>
            <a:r>
              <a:rPr lang="en-US" dirty="0" smtClean="0"/>
              <a:t>Provides ecological services, such as:</a:t>
            </a:r>
          </a:p>
          <a:p>
            <a:pPr marL="34290" indent="0">
              <a:buNone/>
            </a:pPr>
            <a:endParaRPr lang="en-US" dirty="0"/>
          </a:p>
        </p:txBody>
      </p:sp>
      <p:pic>
        <p:nvPicPr>
          <p:cNvPr id="4100" name="Picture 4" descr="Image result for genetic divers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17388" y="1904998"/>
            <a:ext cx="1724025" cy="26479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monarch butterf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monarch butterfly"/>
          <p:cNvSpPr>
            <a:spLocks noChangeAspect="1" noChangeArrowheads="1"/>
          </p:cNvSpPr>
          <p:nvPr/>
        </p:nvSpPr>
        <p:spPr bwMode="auto">
          <a:xfrm>
            <a:off x="857250" y="20927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Image result for monarch butterfl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4" name="Picture 18" descr="Image result for monarch butterfl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17387" y="4552948"/>
            <a:ext cx="1724025" cy="2104705"/>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http://www.mississippi-crops.com/wp-content/uploads/2013/07/DSC0157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17387" y="194377"/>
            <a:ext cx="1724025" cy="18630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7352" y="3228973"/>
            <a:ext cx="2355723" cy="677108"/>
          </a:xfrm>
          <a:prstGeom prst="rect">
            <a:avLst/>
          </a:prstGeom>
          <a:noFill/>
        </p:spPr>
        <p:txBody>
          <a:bodyPr wrap="square" rtlCol="0">
            <a:spAutoFit/>
          </a:bodyPr>
          <a:lstStyle/>
          <a:p>
            <a:r>
              <a:rPr lang="en-US" sz="2000" b="1" dirty="0">
                <a:solidFill>
                  <a:srgbClr val="3366FF"/>
                </a:solidFill>
              </a:rPr>
              <a:t>POLLINATION!</a:t>
            </a:r>
          </a:p>
          <a:p>
            <a:endParaRPr lang="en-US" dirty="0"/>
          </a:p>
        </p:txBody>
      </p:sp>
    </p:spTree>
    <p:extLst>
      <p:ext uri="{BB962C8B-B14F-4D97-AF65-F5344CB8AC3E}">
        <p14:creationId xmlns:p14="http://schemas.microsoft.com/office/powerpoint/2010/main" val="6406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49" y="375284"/>
            <a:ext cx="7406640" cy="1356360"/>
          </a:xfrm>
        </p:spPr>
        <p:txBody>
          <a:bodyPr/>
          <a:lstStyle/>
          <a:p>
            <a:r>
              <a:rPr lang="en-US" dirty="0" smtClean="0"/>
              <a:t>THREATS TO BIODIVERSITY</a:t>
            </a:r>
            <a:endParaRPr lang="en-US" dirty="0"/>
          </a:p>
        </p:txBody>
      </p:sp>
      <p:sp>
        <p:nvSpPr>
          <p:cNvPr id="3" name="Content Placeholder 2"/>
          <p:cNvSpPr>
            <a:spLocks noGrp="1"/>
          </p:cNvSpPr>
          <p:nvPr>
            <p:ph idx="1"/>
          </p:nvPr>
        </p:nvSpPr>
        <p:spPr>
          <a:xfrm>
            <a:off x="857251" y="1579055"/>
            <a:ext cx="6480528" cy="3504940"/>
          </a:xfrm>
        </p:spPr>
        <p:txBody>
          <a:bodyPr/>
          <a:lstStyle/>
          <a:p>
            <a:r>
              <a:rPr lang="en-US" dirty="0" smtClean="0"/>
              <a:t>Imbalance</a:t>
            </a:r>
          </a:p>
          <a:p>
            <a:r>
              <a:rPr lang="en-US" dirty="0" smtClean="0"/>
              <a:t>Extinction</a:t>
            </a:r>
          </a:p>
          <a:p>
            <a:pPr lvl="1"/>
            <a:r>
              <a:rPr lang="en-US" b="1" dirty="0" smtClean="0">
                <a:solidFill>
                  <a:srgbClr val="0070C0"/>
                </a:solidFill>
              </a:rPr>
              <a:t>Today, 1/3 of all known species are threatened with extinction!</a:t>
            </a:r>
          </a:p>
          <a:p>
            <a:r>
              <a:rPr lang="en-US" dirty="0" smtClean="0"/>
              <a:t>Loss of natural habitat </a:t>
            </a:r>
          </a:p>
          <a:p>
            <a:r>
              <a:rPr lang="en-US" dirty="0" smtClean="0"/>
              <a:t>Spread of non-native species and diseases</a:t>
            </a:r>
          </a:p>
          <a:p>
            <a:r>
              <a:rPr lang="en-US" dirty="0" smtClean="0"/>
              <a:t>Climate Change</a:t>
            </a:r>
          </a:p>
          <a:p>
            <a:r>
              <a:rPr lang="en-US" dirty="0" smtClean="0"/>
              <a:t>Pollution</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756" y="5083995"/>
            <a:ext cx="2875844" cy="1590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22707" y="5083995"/>
            <a:ext cx="3206804" cy="1590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22601" y="5083994"/>
            <a:ext cx="2700106" cy="1590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3103" y="3570545"/>
            <a:ext cx="2269067" cy="15134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3103" y="2058652"/>
            <a:ext cx="2269067" cy="1513450"/>
          </a:xfrm>
          <a:prstGeom prst="rect">
            <a:avLst/>
          </a:prstGeom>
        </p:spPr>
      </p:pic>
    </p:spTree>
    <p:extLst>
      <p:ext uri="{BB962C8B-B14F-4D97-AF65-F5344CB8AC3E}">
        <p14:creationId xmlns:p14="http://schemas.microsoft.com/office/powerpoint/2010/main" val="3803794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POLLINATION?</a:t>
            </a:r>
            <a:endParaRPr lang="en-US" dirty="0"/>
          </a:p>
        </p:txBody>
      </p:sp>
      <p:sp>
        <p:nvSpPr>
          <p:cNvPr id="3" name="Content Placeholder 2"/>
          <p:cNvSpPr>
            <a:spLocks noGrp="1"/>
          </p:cNvSpPr>
          <p:nvPr>
            <p:ph idx="1"/>
          </p:nvPr>
        </p:nvSpPr>
        <p:spPr>
          <a:xfrm>
            <a:off x="457200" y="1965960"/>
            <a:ext cx="8229600" cy="2398223"/>
          </a:xfrm>
        </p:spPr>
        <p:txBody>
          <a:bodyPr>
            <a:normAutofit/>
          </a:bodyPr>
          <a:lstStyle/>
          <a:p>
            <a:pPr marL="0" indent="0" algn="ctr">
              <a:buNone/>
            </a:pPr>
            <a:r>
              <a:rPr lang="en-US" sz="4400" dirty="0" smtClean="0"/>
              <a:t>The transfer of pollen from one plant to another, resulting in seeds, food, and more plants.</a:t>
            </a:r>
          </a:p>
        </p:txBody>
      </p:sp>
      <p:sp>
        <p:nvSpPr>
          <p:cNvPr id="4" name="AutoShape 2" descr="Image result for pollin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ollin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Image result for pollin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9442" y="4527069"/>
            <a:ext cx="7064125" cy="166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18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POLLINATION AS AN ECOLOGICAL SERVICE</a:t>
            </a:r>
            <a:endParaRPr lang="en-US" dirty="0"/>
          </a:p>
        </p:txBody>
      </p:sp>
      <p:sp>
        <p:nvSpPr>
          <p:cNvPr id="3" name="Content Placeholder 2"/>
          <p:cNvSpPr>
            <a:spLocks noGrp="1"/>
          </p:cNvSpPr>
          <p:nvPr>
            <p:ph idx="1"/>
          </p:nvPr>
        </p:nvSpPr>
        <p:spPr>
          <a:xfrm>
            <a:off x="612775" y="2057400"/>
            <a:ext cx="7649129" cy="1872049"/>
          </a:xfrm>
        </p:spPr>
        <p:txBody>
          <a:bodyPr/>
          <a:lstStyle/>
          <a:p>
            <a:r>
              <a:rPr lang="en-US" dirty="0"/>
              <a:t>WHAT IS AN ECOLOGICAL SERVICE?</a:t>
            </a:r>
          </a:p>
          <a:p>
            <a:pPr lvl="1"/>
            <a:r>
              <a:rPr lang="en-US" dirty="0" smtClean="0"/>
              <a:t>Pollination is an example of an ecological service provided by many different groups of animals, including insects and birds, that supports many lives on Earth by providing food and other resources.</a:t>
            </a:r>
            <a:endParaRPr lang="en-US" dirty="0"/>
          </a:p>
        </p:txBody>
      </p:sp>
      <p:sp>
        <p:nvSpPr>
          <p:cNvPr id="4" name="AutoShape 2" descr="Image result for Pollin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Image result for Pollin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575" y="5083995"/>
            <a:ext cx="2867025" cy="15906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Image result for Pollin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Image result for Pollinat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22706" y="5083995"/>
            <a:ext cx="3240874" cy="15906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monarch butterfl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22600" y="5083994"/>
            <a:ext cx="2700106"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729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28852</TotalTime>
  <Words>2143</Words>
  <Application>Microsoft Office PowerPoint</Application>
  <PresentationFormat>On-screen Show (4:3)</PresentationFormat>
  <Paragraphs>207</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Britannic Bold</vt:lpstr>
      <vt:lpstr>Calibri</vt:lpstr>
      <vt:lpstr>Corbel</vt:lpstr>
      <vt:lpstr>Basis</vt:lpstr>
      <vt:lpstr>EARTH WITHOUT POLLINATORS WOULD BE A BORE</vt:lpstr>
      <vt:lpstr>WHAT IS BIODIVERSITY?</vt:lpstr>
      <vt:lpstr>WHAT IS BIODIVERSITY: Exploring Genetic Diversity</vt:lpstr>
      <vt:lpstr>WHAT IS BIODIVERSITY:  Ecological Diversity</vt:lpstr>
      <vt:lpstr>HOW DOES BIODIVERSITY WORK?</vt:lpstr>
      <vt:lpstr>WHY IS BIODIVERSITY IMPORTANT?</vt:lpstr>
      <vt:lpstr>THREATS TO BIODIVERSITY</vt:lpstr>
      <vt:lpstr>WHAT IS POLLINATION?</vt:lpstr>
      <vt:lpstr>POLLINATION AS AN ECOLOGICAL SERVICE</vt:lpstr>
      <vt:lpstr>WHO ARE THE POLLINATORS?</vt:lpstr>
      <vt:lpstr>CAN YOU SEE THE POLLEN?</vt:lpstr>
      <vt:lpstr>PowerPoint Presentation</vt:lpstr>
      <vt:lpstr>WE NEED PLANTS</vt:lpstr>
      <vt:lpstr>BEES OFFER IMPRESSIVE DIVERSITY</vt:lpstr>
      <vt:lpstr>POLLINATORS SUPPORT BIODIVERSITY</vt:lpstr>
      <vt:lpstr>POLLINATORS SUPPORT BIODIVERSITY</vt:lpstr>
      <vt:lpstr>THREATS TO BIODIVERSITY</vt:lpstr>
      <vt:lpstr>POLLINATORS ARE STRUGGLING</vt:lpstr>
      <vt:lpstr>PESTICIDES </vt:lpstr>
      <vt:lpstr>PowerPoint Presentation</vt:lpstr>
      <vt:lpstr>FEED THE SOIL: BIODIVERSITY BELOW THE GROUND</vt:lpstr>
      <vt:lpstr>PUT HABITAT BACK: BIODIVERSITY ABOVE THE GROUND</vt:lpstr>
      <vt:lpstr>BUILD YOUR OWN NATIVE BEE HOUSE! </vt:lpstr>
      <vt:lpstr>LEAFCUTTER BEE</vt:lpstr>
      <vt:lpstr>LET’S REVIEW!</vt:lpstr>
    </vt:vector>
  </TitlesOfParts>
  <Company>CSU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Goldstrohm</dc:creator>
  <cp:lastModifiedBy>Annie D'Amato</cp:lastModifiedBy>
  <cp:revision>115</cp:revision>
  <cp:lastPrinted>2016-07-28T13:42:21Z</cp:lastPrinted>
  <dcterms:created xsi:type="dcterms:W3CDTF">2016-05-02T19:03:27Z</dcterms:created>
  <dcterms:modified xsi:type="dcterms:W3CDTF">2016-09-22T18:52:30Z</dcterms:modified>
</cp:coreProperties>
</file>